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256" r:id="rId2"/>
    <p:sldId id="282" r:id="rId3"/>
    <p:sldId id="278" r:id="rId4"/>
    <p:sldId id="279" r:id="rId5"/>
    <p:sldId id="263" r:id="rId6"/>
    <p:sldId id="258" r:id="rId7"/>
    <p:sldId id="259" r:id="rId8"/>
    <p:sldId id="260" r:id="rId9"/>
    <p:sldId id="257" r:id="rId10"/>
    <p:sldId id="270" r:id="rId11"/>
    <p:sldId id="261" r:id="rId12"/>
    <p:sldId id="262" r:id="rId13"/>
    <p:sldId id="265" r:id="rId14"/>
    <p:sldId id="284" r:id="rId15"/>
    <p:sldId id="275" r:id="rId16"/>
    <p:sldId id="287" r:id="rId17"/>
    <p:sldId id="276" r:id="rId18"/>
    <p:sldId id="283" r:id="rId19"/>
    <p:sldId id="271" r:id="rId20"/>
    <p:sldId id="267" r:id="rId21"/>
    <p:sldId id="269" r:id="rId22"/>
    <p:sldId id="268" r:id="rId23"/>
    <p:sldId id="285" r:id="rId24"/>
    <p:sldId id="286" r:id="rId25"/>
    <p:sldId id="281" r:id="rId26"/>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rgbClr val="FF0000"/>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rgbClr val="FF0000"/>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rgbClr val="FF0000"/>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rgbClr val="FF0000"/>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rgbClr val="FF0000"/>
        </a:solidFill>
        <a:latin typeface="Times New Roman" pitchFamily="18" charset="0"/>
        <a:ea typeface="+mn-ea"/>
        <a:cs typeface="+mn-cs"/>
      </a:defRPr>
    </a:lvl5pPr>
    <a:lvl6pPr marL="2286000" algn="l" defTabSz="914400" rtl="0" eaLnBrk="1" latinLnBrk="0" hangingPunct="1">
      <a:defRPr sz="2400" b="1" kern="1200">
        <a:solidFill>
          <a:srgbClr val="FF0000"/>
        </a:solidFill>
        <a:latin typeface="Times New Roman" pitchFamily="18" charset="0"/>
        <a:ea typeface="+mn-ea"/>
        <a:cs typeface="+mn-cs"/>
      </a:defRPr>
    </a:lvl6pPr>
    <a:lvl7pPr marL="2743200" algn="l" defTabSz="914400" rtl="0" eaLnBrk="1" latinLnBrk="0" hangingPunct="1">
      <a:defRPr sz="2400" b="1" kern="1200">
        <a:solidFill>
          <a:srgbClr val="FF0000"/>
        </a:solidFill>
        <a:latin typeface="Times New Roman" pitchFamily="18" charset="0"/>
        <a:ea typeface="+mn-ea"/>
        <a:cs typeface="+mn-cs"/>
      </a:defRPr>
    </a:lvl7pPr>
    <a:lvl8pPr marL="3200400" algn="l" defTabSz="914400" rtl="0" eaLnBrk="1" latinLnBrk="0" hangingPunct="1">
      <a:defRPr sz="2400" b="1" kern="1200">
        <a:solidFill>
          <a:srgbClr val="FF0000"/>
        </a:solidFill>
        <a:latin typeface="Times New Roman" pitchFamily="18" charset="0"/>
        <a:ea typeface="+mn-ea"/>
        <a:cs typeface="+mn-cs"/>
      </a:defRPr>
    </a:lvl8pPr>
    <a:lvl9pPr marL="3657600" algn="l" defTabSz="914400" rtl="0" eaLnBrk="1" latinLnBrk="0" hangingPunct="1">
      <a:defRPr sz="2400" b="1" kern="1200">
        <a:solidFill>
          <a:srgbClr val="FF00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p:scale>
          <a:sx n="64" d="100"/>
          <a:sy n="64" d="100"/>
        </p:scale>
        <p:origin x="-696"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2" d="100"/>
          <a:sy n="32" d="100"/>
        </p:scale>
        <p:origin x="-1200"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6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6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8384D9E-A84A-4807-AEDB-24895504AB46}" type="slidenum">
              <a:rPr lang="en-US"/>
              <a:pPr>
                <a:defRPr/>
              </a:pPr>
              <a:t>‹#›</a:t>
            </a:fld>
            <a:endParaRPr lang="en-US"/>
          </a:p>
        </p:txBody>
      </p:sp>
    </p:spTree>
    <p:extLst>
      <p:ext uri="{BB962C8B-B14F-4D97-AF65-F5344CB8AC3E}">
        <p14:creationId xmlns="" xmlns:p14="http://schemas.microsoft.com/office/powerpoint/2010/main" val="3122171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ltLang="en-US"/>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lt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lt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7972E3B8-5049-4C50-A4FD-0F9CA61CEB2F}" type="slidenum">
              <a:rPr lang="en-US" altLang="en-US"/>
              <a:pPr>
                <a:defRPr/>
              </a:pPr>
              <a:t>‹#›</a:t>
            </a:fld>
            <a:endParaRPr lang="en-US" altLang="en-US"/>
          </a:p>
        </p:txBody>
      </p:sp>
    </p:spTree>
    <p:extLst>
      <p:ext uri="{BB962C8B-B14F-4D97-AF65-F5344CB8AC3E}">
        <p14:creationId xmlns="" xmlns:p14="http://schemas.microsoft.com/office/powerpoint/2010/main" val="655028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CCDB3F0-273E-4E20-A24C-6A7A1D84CE6E}" type="slidenum">
              <a:rPr lang="en-US" altLang="en-US" smtClean="0"/>
              <a:pPr/>
              <a:t>1</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1B68D14-7F1F-42E0-B13C-1966189F767C}" type="slidenum">
              <a:rPr lang="en-US" altLang="en-US" smtClean="0"/>
              <a:pPr/>
              <a:t>7</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4506195-D4A8-4856-B6FB-34B902A07A08}" type="slidenum">
              <a:rPr lang="en-US" altLang="en-US" smtClean="0"/>
              <a:pPr/>
              <a:t>9</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74A00AE-624F-4F6A-A042-6089DB66A94B}" type="slidenum">
              <a:rPr lang="en-US" altLang="en-US" smtClean="0"/>
              <a:pPr/>
              <a:t>11</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F70A78-6F9B-49A1-B3FB-BC5B8F92F453}" type="slidenum">
              <a:rPr lang="en-US" altLang="en-US"/>
              <a:pPr>
                <a:defRPr/>
              </a:pPr>
              <a:t>‹#›</a:t>
            </a:fld>
            <a:endParaRPr lang="en-US" altLang="en-US"/>
          </a:p>
        </p:txBody>
      </p:sp>
    </p:spTree>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CEAF97A-B73E-4CE0-A230-635061916D53}" type="slidenum">
              <a:rPr lang="en-US" altLang="en-US"/>
              <a:pPr>
                <a:defRPr/>
              </a:pPr>
              <a:t>‹#›</a:t>
            </a:fld>
            <a:endParaRPr lang="en-US" altLang="en-US"/>
          </a:p>
        </p:txBody>
      </p:sp>
    </p:spTree>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1A59994-78C5-4F14-9D4B-F50D955A3A7D}" type="slidenum">
              <a:rPr lang="en-US" altLang="en-US"/>
              <a:pPr>
                <a:defRPr/>
              </a:pPr>
              <a:t>‹#›</a:t>
            </a:fld>
            <a:endParaRPr lang="en-US" altLang="en-US"/>
          </a:p>
        </p:txBody>
      </p:sp>
    </p:spTree>
  </p:cSld>
  <p:clrMapOvr>
    <a:masterClrMapping/>
  </p:clrMapOvr>
  <p:transition>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A8A566A-C318-4D25-A90E-7C7D6C823C7F}" type="slidenum">
              <a:rPr lang="en-US" altLang="en-US"/>
              <a:pPr>
                <a:defRPr/>
              </a:pPr>
              <a:t>‹#›</a:t>
            </a:fld>
            <a:endParaRPr lang="en-US" altLang="en-US"/>
          </a:p>
        </p:txBody>
      </p:sp>
    </p:spTree>
  </p:cSld>
  <p:clrMapOvr>
    <a:masterClrMapping/>
  </p:clrMapOvr>
  <p:transition>
    <p:cover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96746FD-8224-42E1-980A-7D382E550486}" type="slidenum">
              <a:rPr lang="en-US" altLang="en-US"/>
              <a:pPr>
                <a:defRPr/>
              </a:pPr>
              <a:t>‹#›</a:t>
            </a:fld>
            <a:endParaRPr lang="en-US" altLang="en-US"/>
          </a:p>
        </p:txBody>
      </p:sp>
    </p:spTree>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2E63C52-5A58-4CB4-A92A-DA2AA157C67B}" type="slidenum">
              <a:rPr lang="en-US" altLang="en-US"/>
              <a:pPr>
                <a:defRPr/>
              </a:pPr>
              <a:t>‹#›</a:t>
            </a:fld>
            <a:endParaRPr lang="en-US" altLang="en-US"/>
          </a:p>
        </p:txBody>
      </p:sp>
    </p:spTree>
  </p:cSld>
  <p:clrMapOvr>
    <a:masterClrMapping/>
  </p:clrMapOvr>
  <p:transition>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84B2221-9C93-4EA4-9E01-FD71C7421720}" type="slidenum">
              <a:rPr lang="en-US" altLang="en-US"/>
              <a:pPr>
                <a:defRPr/>
              </a:pPr>
              <a:t>‹#›</a:t>
            </a:fld>
            <a:endParaRPr lang="en-US" altLang="en-US"/>
          </a:p>
        </p:txBody>
      </p:sp>
    </p:spTree>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958BA2B-3124-4FA6-9C3F-5C64422BAB47}" type="slidenum">
              <a:rPr lang="en-US" altLang="en-US"/>
              <a:pPr>
                <a:defRPr/>
              </a:pPr>
              <a:t>‹#›</a:t>
            </a:fld>
            <a:endParaRPr lang="en-US" altLang="en-US"/>
          </a:p>
        </p:txBody>
      </p:sp>
    </p:spTree>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FBC13D2-43BD-4A6B-BC6F-D38058B70CBD}" type="slidenum">
              <a:rPr lang="en-US" altLang="en-US"/>
              <a:pPr>
                <a:defRPr/>
              </a:pPr>
              <a:t>‹#›</a:t>
            </a:fld>
            <a:endParaRPr lang="en-US" altLang="en-US"/>
          </a:p>
        </p:txBody>
      </p:sp>
    </p:spTree>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379358A-C9B6-4D38-90ED-EF5C852D3767}" type="slidenum">
              <a:rPr lang="en-US" altLang="en-US"/>
              <a:pPr>
                <a:defRPr/>
              </a:pPr>
              <a:t>‹#›</a:t>
            </a:fld>
            <a:endParaRPr lang="en-US" altLang="en-US"/>
          </a:p>
        </p:txBody>
      </p:sp>
    </p:spTree>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5FE4B25-DBFE-4CD5-A964-5624A5D0F1C1}" type="slidenum">
              <a:rPr lang="en-US" altLang="en-US"/>
              <a:pPr>
                <a:defRPr/>
              </a:pPr>
              <a:t>‹#›</a:t>
            </a:fld>
            <a:endParaRPr lang="en-US" altLang="en-US"/>
          </a:p>
        </p:txBody>
      </p:sp>
    </p:spTree>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8EDB294-151B-41E3-99CE-DA4B29DBDE8E}" type="slidenum">
              <a:rPr lang="en-US" altLang="en-US"/>
              <a:pPr>
                <a:defRPr/>
              </a:pPr>
              <a:t>‹#›</a:t>
            </a:fld>
            <a:endParaRPr lang="en-US" altLang="en-US"/>
          </a:p>
        </p:txBody>
      </p:sp>
    </p:spTree>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9139915-D516-4B03-B2E5-11AEE181D1BA}" type="slidenum">
              <a:rPr lang="en-US" altLang="en-US"/>
              <a:pPr>
                <a:defRPr/>
              </a:pPr>
              <a:t>‹#›</a:t>
            </a:fld>
            <a:endParaRPr lang="en-US" altLang="en-US"/>
          </a:p>
        </p:txBody>
      </p:sp>
    </p:spTree>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96C28EA2-2F3C-4FB0-8986-E1D956D9F8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cover di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12.xml.rels><?xml version="1.0" encoding="UTF-8" standalone="yes"?>
<Relationships xmlns="http://schemas.openxmlformats.org/package/2006/relationships"><Relationship Id="rId2" Type="http://schemas.openxmlformats.org/officeDocument/2006/relationships/hyperlink" Target="http://www.amesburyma.gov/"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1676400" y="685800"/>
            <a:ext cx="4267200" cy="923330"/>
          </a:xfrm>
          <a:prstGeom prst="rect">
            <a:avLst/>
          </a:prstGeom>
          <a:noFill/>
          <a:ln w="9525">
            <a:noFill/>
            <a:miter lim="800000"/>
            <a:headEnd/>
            <a:tailEnd/>
          </a:ln>
        </p:spPr>
        <p:txBody>
          <a:bodyPr wrap="square">
            <a:spAutoFit/>
          </a:bodyPr>
          <a:lstStyle/>
          <a:p>
            <a:pPr algn="ctr">
              <a:spcBef>
                <a:spcPct val="50000"/>
              </a:spcBef>
            </a:pPr>
            <a:r>
              <a:rPr lang="en-US" altLang="en-US" sz="5400" dirty="0"/>
              <a:t>Welcome</a:t>
            </a:r>
            <a:endParaRPr lang="en-US" altLang="en-US" sz="5400" dirty="0">
              <a:solidFill>
                <a:schemeClr val="tx1"/>
              </a:solidFill>
            </a:endParaRPr>
          </a:p>
        </p:txBody>
      </p:sp>
      <p:graphicFrame>
        <p:nvGraphicFramePr>
          <p:cNvPr id="2055" name="Object 7"/>
          <p:cNvGraphicFramePr>
            <a:graphicFrameLocks noChangeAspect="1"/>
          </p:cNvGraphicFramePr>
          <p:nvPr/>
        </p:nvGraphicFramePr>
        <p:xfrm>
          <a:off x="2133600" y="1828800"/>
          <a:ext cx="3733800" cy="4114800"/>
        </p:xfrm>
        <a:graphic>
          <a:graphicData uri="http://schemas.openxmlformats.org/presentationml/2006/ole">
            <p:oleObj spid="_x0000_s1029" name="Clip" r:id="rId4" imgW="3192463" imgH="3749675" progId="">
              <p:embed/>
            </p:oleObj>
          </a:graphicData>
        </a:graphic>
      </p:graphicFrame>
      <p:sp>
        <p:nvSpPr>
          <p:cNvPr id="1028" name="Text Box 8"/>
          <p:cNvSpPr txBox="1">
            <a:spLocks noChangeArrowheads="1"/>
          </p:cNvSpPr>
          <p:nvPr/>
        </p:nvSpPr>
        <p:spPr bwMode="auto">
          <a:xfrm>
            <a:off x="6172200" y="3505200"/>
            <a:ext cx="3352800" cy="3231654"/>
          </a:xfrm>
          <a:prstGeom prst="rect">
            <a:avLst/>
          </a:prstGeom>
          <a:noFill/>
          <a:ln w="9525">
            <a:noFill/>
            <a:miter lim="800000"/>
            <a:headEnd/>
            <a:tailEnd/>
          </a:ln>
        </p:spPr>
        <p:txBody>
          <a:bodyPr wrap="square">
            <a:spAutoFit/>
          </a:bodyPr>
          <a:lstStyle/>
          <a:p>
            <a:pPr>
              <a:spcBef>
                <a:spcPct val="50000"/>
              </a:spcBef>
            </a:pPr>
            <a:r>
              <a:rPr lang="en-US" altLang="en-US" b="0" u="sng" dirty="0"/>
              <a:t>Guidance Counselors</a:t>
            </a:r>
            <a:endParaRPr lang="en-US" altLang="en-US" b="0" dirty="0"/>
          </a:p>
          <a:p>
            <a:pPr>
              <a:spcBef>
                <a:spcPct val="50000"/>
              </a:spcBef>
            </a:pPr>
            <a:r>
              <a:rPr lang="en-US" altLang="en-US" b="0" dirty="0"/>
              <a:t>Mary Beth Exner</a:t>
            </a:r>
          </a:p>
          <a:p>
            <a:pPr>
              <a:spcBef>
                <a:spcPct val="50000"/>
              </a:spcBef>
            </a:pPr>
            <a:r>
              <a:rPr lang="en-US" altLang="en-US" b="0" dirty="0"/>
              <a:t>George Dodier</a:t>
            </a:r>
          </a:p>
          <a:p>
            <a:pPr>
              <a:spcBef>
                <a:spcPct val="50000"/>
              </a:spcBef>
            </a:pPr>
            <a:r>
              <a:rPr lang="en-US" altLang="en-US" b="0" dirty="0"/>
              <a:t>Susan </a:t>
            </a:r>
            <a:r>
              <a:rPr lang="en-US" altLang="en-US" b="0" dirty="0" smtClean="0"/>
              <a:t>Saurman</a:t>
            </a:r>
          </a:p>
          <a:p>
            <a:pPr>
              <a:spcBef>
                <a:spcPct val="50000"/>
              </a:spcBef>
            </a:pPr>
            <a:r>
              <a:rPr lang="en-US" altLang="en-US" b="0" u="sng" dirty="0" smtClean="0"/>
              <a:t>Adjustment Counselor</a:t>
            </a:r>
          </a:p>
          <a:p>
            <a:pPr>
              <a:spcBef>
                <a:spcPct val="50000"/>
              </a:spcBef>
            </a:pPr>
            <a:r>
              <a:rPr lang="en-US" altLang="en-US" b="0" dirty="0" smtClean="0"/>
              <a:t>Rachael Dobbs</a:t>
            </a:r>
            <a:endParaRPr lang="en-US" altLang="en-US" b="0" dirty="0"/>
          </a:p>
        </p:txBody>
      </p:sp>
      <p:sp>
        <p:nvSpPr>
          <p:cNvPr id="1029" name="Text Box 9"/>
          <p:cNvSpPr txBox="1">
            <a:spLocks noChangeArrowheads="1"/>
          </p:cNvSpPr>
          <p:nvPr/>
        </p:nvSpPr>
        <p:spPr bwMode="auto">
          <a:xfrm>
            <a:off x="2895600" y="2667000"/>
            <a:ext cx="2514600" cy="2062103"/>
          </a:xfrm>
          <a:prstGeom prst="rect">
            <a:avLst/>
          </a:prstGeom>
          <a:noFill/>
          <a:ln w="9525">
            <a:noFill/>
            <a:miter lim="800000"/>
            <a:headEnd/>
            <a:tailEnd/>
          </a:ln>
        </p:spPr>
        <p:txBody>
          <a:bodyPr wrap="square">
            <a:spAutoFit/>
          </a:bodyPr>
          <a:lstStyle/>
          <a:p>
            <a:pPr algn="ctr"/>
            <a:r>
              <a:rPr lang="en-US" sz="3200" dirty="0"/>
              <a:t>AHS</a:t>
            </a:r>
          </a:p>
          <a:p>
            <a:pPr algn="ctr"/>
            <a:r>
              <a:rPr lang="en-US" sz="3200" dirty="0"/>
              <a:t>Class </a:t>
            </a:r>
          </a:p>
          <a:p>
            <a:pPr algn="ctr"/>
            <a:r>
              <a:rPr lang="en-US" sz="3200" dirty="0"/>
              <a:t>of </a:t>
            </a:r>
          </a:p>
          <a:p>
            <a:pPr algn="ctr"/>
            <a:r>
              <a:rPr lang="en-US" sz="3200" dirty="0" smtClean="0"/>
              <a:t>2017</a:t>
            </a:r>
            <a:endParaRPr lang="en-US" sz="3200" dirty="0"/>
          </a:p>
        </p:txBody>
      </p:sp>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7200" y="1295400"/>
            <a:ext cx="8305800" cy="1200329"/>
          </a:xfrm>
          <a:prstGeom prst="rect">
            <a:avLst/>
          </a:prstGeom>
          <a:noFill/>
          <a:ln w="9525">
            <a:noFill/>
            <a:miter lim="800000"/>
            <a:headEnd/>
            <a:tailEnd/>
          </a:ln>
        </p:spPr>
        <p:txBody>
          <a:bodyPr wrap="square">
            <a:spAutoFit/>
          </a:bodyPr>
          <a:lstStyle/>
          <a:p>
            <a:r>
              <a:rPr lang="en-US" altLang="en-US" b="0" dirty="0">
                <a:solidFill>
                  <a:schemeClr val="bg1"/>
                </a:solidFill>
              </a:rPr>
              <a:t>There is one 35 minute period at 7:20 am which is used mainly for </a:t>
            </a:r>
            <a:r>
              <a:rPr lang="en-US" altLang="en-US" b="0" dirty="0" smtClean="0">
                <a:solidFill>
                  <a:schemeClr val="bg1"/>
                </a:solidFill>
              </a:rPr>
              <a:t>Band</a:t>
            </a:r>
            <a:r>
              <a:rPr lang="en-US" altLang="en-US" b="0" dirty="0">
                <a:solidFill>
                  <a:schemeClr val="bg1"/>
                </a:solidFill>
              </a:rPr>
              <a:t>, </a:t>
            </a:r>
            <a:r>
              <a:rPr lang="en-US" altLang="en-US" b="0" dirty="0" smtClean="0">
                <a:solidFill>
                  <a:schemeClr val="bg1"/>
                </a:solidFill>
              </a:rPr>
              <a:t>Chorus </a:t>
            </a:r>
            <a:r>
              <a:rPr lang="en-US" altLang="en-US" b="0" dirty="0">
                <a:solidFill>
                  <a:schemeClr val="bg1"/>
                </a:solidFill>
              </a:rPr>
              <a:t>and extra help sessions. This is followed by four periods of 87 minutes.</a:t>
            </a:r>
          </a:p>
        </p:txBody>
      </p:sp>
      <p:sp>
        <p:nvSpPr>
          <p:cNvPr id="12291" name="TextBox 4"/>
          <p:cNvSpPr txBox="1">
            <a:spLocks noChangeArrowheads="1"/>
          </p:cNvSpPr>
          <p:nvPr/>
        </p:nvSpPr>
        <p:spPr bwMode="auto">
          <a:xfrm>
            <a:off x="0" y="533400"/>
            <a:ext cx="9144000" cy="769441"/>
          </a:xfrm>
          <a:prstGeom prst="rect">
            <a:avLst/>
          </a:prstGeom>
          <a:noFill/>
          <a:ln w="9525">
            <a:noFill/>
            <a:miter lim="800000"/>
            <a:headEnd/>
            <a:tailEnd/>
          </a:ln>
        </p:spPr>
        <p:txBody>
          <a:bodyPr>
            <a:spAutoFit/>
          </a:bodyPr>
          <a:lstStyle/>
          <a:p>
            <a:pPr algn="ctr"/>
            <a:r>
              <a:rPr lang="en-US" sz="4400" dirty="0"/>
              <a:t>“A” Block</a:t>
            </a:r>
          </a:p>
        </p:txBody>
      </p:sp>
      <p:pic>
        <p:nvPicPr>
          <p:cNvPr id="6" name="Picture 5" descr="Logan2.jpg"/>
          <p:cNvPicPr>
            <a:picLocks noChangeAspect="1"/>
          </p:cNvPicPr>
          <p:nvPr/>
        </p:nvPicPr>
        <p:blipFill>
          <a:blip r:embed="rId2" cstate="print"/>
          <a:srcRect b="10897"/>
          <a:stretch>
            <a:fillRect/>
          </a:stretch>
        </p:blipFill>
        <p:spPr>
          <a:xfrm>
            <a:off x="0" y="2895600"/>
            <a:ext cx="9144000" cy="3962400"/>
          </a:xfrm>
          <a:prstGeom prst="rect">
            <a:avLst/>
          </a:prstGeom>
        </p:spPr>
      </p:pic>
    </p:spTree>
  </p:cSld>
  <p:clrMapOvr>
    <a:masterClrMapping/>
  </p:clrMapOvr>
  <p:transition>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1600200" y="533400"/>
            <a:ext cx="6096000" cy="769441"/>
          </a:xfrm>
          <a:prstGeom prst="rect">
            <a:avLst/>
          </a:prstGeom>
          <a:noFill/>
          <a:ln w="9525">
            <a:noFill/>
            <a:miter lim="800000"/>
            <a:headEnd/>
            <a:tailEnd/>
          </a:ln>
        </p:spPr>
        <p:txBody>
          <a:bodyPr wrap="square">
            <a:spAutoFit/>
          </a:bodyPr>
          <a:lstStyle/>
          <a:p>
            <a:pPr algn="ctr">
              <a:spcBef>
                <a:spcPct val="50000"/>
              </a:spcBef>
            </a:pPr>
            <a:r>
              <a:rPr lang="en-US" altLang="en-US" sz="4400" dirty="0"/>
              <a:t>Sample Schedule</a:t>
            </a:r>
          </a:p>
        </p:txBody>
      </p:sp>
      <p:graphicFrame>
        <p:nvGraphicFramePr>
          <p:cNvPr id="2050" name="Object 7"/>
          <p:cNvGraphicFramePr>
            <a:graphicFrameLocks noChangeAspect="1"/>
          </p:cNvGraphicFramePr>
          <p:nvPr/>
        </p:nvGraphicFramePr>
        <p:xfrm>
          <a:off x="457200" y="1981200"/>
          <a:ext cx="8121650" cy="4038600"/>
        </p:xfrm>
        <a:graphic>
          <a:graphicData uri="http://schemas.openxmlformats.org/presentationml/2006/ole">
            <p:oleObj spid="_x0000_s2053" name="Worksheet" r:id="rId4" imgW="2628900" imgH="981151" progId="Excel.Sheet.8">
              <p:embed/>
            </p:oleObj>
          </a:graphicData>
        </a:graphic>
      </p:graphicFrame>
    </p:spTree>
  </p:cSld>
  <p:clrMapOvr>
    <a:masterClrMapping/>
  </p:clrMapOvr>
  <p:transition>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9600" y="228600"/>
            <a:ext cx="8001000" cy="707886"/>
          </a:xfrm>
          <a:prstGeom prst="rect">
            <a:avLst/>
          </a:prstGeom>
          <a:noFill/>
          <a:ln w="9525">
            <a:noFill/>
            <a:miter lim="800000"/>
            <a:headEnd/>
            <a:tailEnd/>
          </a:ln>
        </p:spPr>
        <p:txBody>
          <a:bodyPr wrap="square">
            <a:spAutoFit/>
          </a:bodyPr>
          <a:lstStyle/>
          <a:p>
            <a:pPr algn="ctr">
              <a:spcBef>
                <a:spcPct val="50000"/>
              </a:spcBef>
            </a:pPr>
            <a:r>
              <a:rPr lang="en-US" altLang="en-US" sz="4000" u="sng" dirty="0"/>
              <a:t>Schedule of </a:t>
            </a:r>
            <a:r>
              <a:rPr lang="en-US" altLang="en-US" sz="4000" u="sng" dirty="0" smtClean="0"/>
              <a:t>Events</a:t>
            </a:r>
            <a:endParaRPr lang="en-US" altLang="en-US" sz="4000" dirty="0"/>
          </a:p>
        </p:txBody>
      </p:sp>
      <p:sp>
        <p:nvSpPr>
          <p:cNvPr id="8195" name="Text Box 3"/>
          <p:cNvSpPr txBox="1">
            <a:spLocks noChangeArrowheads="1"/>
          </p:cNvSpPr>
          <p:nvPr/>
        </p:nvSpPr>
        <p:spPr bwMode="auto">
          <a:xfrm>
            <a:off x="304800" y="1066800"/>
            <a:ext cx="3124200" cy="2677656"/>
          </a:xfrm>
          <a:prstGeom prst="rect">
            <a:avLst/>
          </a:prstGeom>
          <a:noFill/>
          <a:ln w="9525">
            <a:noFill/>
            <a:miter lim="800000"/>
            <a:headEnd/>
            <a:tailEnd/>
          </a:ln>
        </p:spPr>
        <p:txBody>
          <a:bodyPr wrap="square">
            <a:spAutoFit/>
          </a:bodyPr>
          <a:lstStyle/>
          <a:p>
            <a:pPr>
              <a:spcBef>
                <a:spcPct val="50000"/>
              </a:spcBef>
            </a:pPr>
            <a:r>
              <a:rPr lang="en-US" altLang="en-US" b="0" dirty="0" smtClean="0">
                <a:solidFill>
                  <a:schemeClr val="bg1"/>
                </a:solidFill>
              </a:rPr>
              <a:t>January 7th</a:t>
            </a:r>
            <a:endParaRPr lang="en-US" altLang="en-US" b="0" dirty="0">
              <a:solidFill>
                <a:schemeClr val="bg1"/>
              </a:solidFill>
            </a:endParaRPr>
          </a:p>
          <a:p>
            <a:pPr>
              <a:spcBef>
                <a:spcPct val="50000"/>
              </a:spcBef>
            </a:pPr>
            <a:endParaRPr lang="en-US" altLang="en-US" b="0" dirty="0">
              <a:solidFill>
                <a:schemeClr val="bg1"/>
              </a:solidFill>
            </a:endParaRPr>
          </a:p>
          <a:p>
            <a:pPr>
              <a:spcBef>
                <a:spcPct val="50000"/>
              </a:spcBef>
            </a:pPr>
            <a:r>
              <a:rPr lang="en-US" altLang="en-US" b="0" dirty="0">
                <a:solidFill>
                  <a:schemeClr val="bg1"/>
                </a:solidFill>
              </a:rPr>
              <a:t>February </a:t>
            </a:r>
            <a:r>
              <a:rPr lang="en-US" altLang="en-US" b="0" dirty="0" smtClean="0">
                <a:solidFill>
                  <a:schemeClr val="bg1"/>
                </a:solidFill>
              </a:rPr>
              <a:t>4th </a:t>
            </a:r>
            <a:r>
              <a:rPr lang="en-US" altLang="en-US" b="0" dirty="0">
                <a:solidFill>
                  <a:schemeClr val="bg1"/>
                </a:solidFill>
              </a:rPr>
              <a:t>&amp; </a:t>
            </a:r>
            <a:r>
              <a:rPr lang="en-US" altLang="en-US" b="0" dirty="0" smtClean="0">
                <a:solidFill>
                  <a:schemeClr val="bg1"/>
                </a:solidFill>
              </a:rPr>
              <a:t>7th</a:t>
            </a:r>
            <a:endParaRPr lang="en-US" altLang="en-US" b="0" dirty="0">
              <a:solidFill>
                <a:schemeClr val="bg1"/>
              </a:solidFill>
            </a:endParaRPr>
          </a:p>
          <a:p>
            <a:pPr>
              <a:spcBef>
                <a:spcPct val="50000"/>
              </a:spcBef>
            </a:pPr>
            <a:endParaRPr lang="en-US" altLang="en-US" b="0" dirty="0">
              <a:solidFill>
                <a:schemeClr val="bg1"/>
              </a:solidFill>
            </a:endParaRPr>
          </a:p>
          <a:p>
            <a:pPr>
              <a:spcBef>
                <a:spcPct val="50000"/>
              </a:spcBef>
            </a:pPr>
            <a:r>
              <a:rPr lang="en-US" altLang="en-US" b="0" dirty="0">
                <a:solidFill>
                  <a:schemeClr val="bg1"/>
                </a:solidFill>
              </a:rPr>
              <a:t>February </a:t>
            </a:r>
            <a:r>
              <a:rPr lang="en-US" altLang="en-US" b="0" dirty="0" smtClean="0">
                <a:solidFill>
                  <a:schemeClr val="bg1"/>
                </a:solidFill>
              </a:rPr>
              <a:t>5th</a:t>
            </a:r>
            <a:r>
              <a:rPr lang="en-US" altLang="en-US" b="0" dirty="0">
                <a:solidFill>
                  <a:schemeClr val="bg1"/>
                </a:solidFill>
              </a:rPr>
              <a:t>	</a:t>
            </a:r>
          </a:p>
        </p:txBody>
      </p:sp>
      <p:sp>
        <p:nvSpPr>
          <p:cNvPr id="8197" name="Text Box 5"/>
          <p:cNvSpPr txBox="1">
            <a:spLocks noChangeArrowheads="1"/>
          </p:cNvSpPr>
          <p:nvPr/>
        </p:nvSpPr>
        <p:spPr bwMode="auto">
          <a:xfrm>
            <a:off x="533400" y="5257800"/>
            <a:ext cx="8001000" cy="1154162"/>
          </a:xfrm>
          <a:prstGeom prst="rect">
            <a:avLst/>
          </a:prstGeom>
          <a:noFill/>
          <a:ln w="9525">
            <a:noFill/>
            <a:miter lim="800000"/>
            <a:headEnd/>
            <a:tailEnd/>
          </a:ln>
        </p:spPr>
        <p:txBody>
          <a:bodyPr wrap="square">
            <a:spAutoFit/>
          </a:bodyPr>
          <a:lstStyle/>
          <a:p>
            <a:pPr algn="ctr">
              <a:spcBef>
                <a:spcPct val="50000"/>
              </a:spcBef>
            </a:pPr>
            <a:r>
              <a:rPr lang="en-US" altLang="en-US" sz="2300" dirty="0" smtClean="0"/>
              <a:t>Student course selections will be available on Aspen the day the student is registered. Barnard students and private school students will receive a copy the day the student is registered.</a:t>
            </a:r>
            <a:endParaRPr lang="en-US" altLang="en-US" sz="2300" dirty="0"/>
          </a:p>
        </p:txBody>
      </p:sp>
      <p:sp>
        <p:nvSpPr>
          <p:cNvPr id="13318" name="TextBox 8"/>
          <p:cNvSpPr txBox="1">
            <a:spLocks noChangeArrowheads="1"/>
          </p:cNvSpPr>
          <p:nvPr/>
        </p:nvSpPr>
        <p:spPr bwMode="auto">
          <a:xfrm>
            <a:off x="3352800" y="1074003"/>
            <a:ext cx="4191000" cy="830997"/>
          </a:xfrm>
          <a:prstGeom prst="rect">
            <a:avLst/>
          </a:prstGeom>
          <a:noFill/>
          <a:ln w="9525">
            <a:noFill/>
            <a:miter lim="800000"/>
            <a:headEnd/>
            <a:tailEnd/>
          </a:ln>
        </p:spPr>
        <p:txBody>
          <a:bodyPr wrap="square">
            <a:spAutoFit/>
          </a:bodyPr>
          <a:lstStyle/>
          <a:p>
            <a:r>
              <a:rPr lang="en-US" b="0" dirty="0">
                <a:solidFill>
                  <a:schemeClr val="bg1"/>
                </a:solidFill>
              </a:rPr>
              <a:t>Program of Studies available online at </a:t>
            </a:r>
            <a:r>
              <a:rPr lang="en-US" b="0" dirty="0" smtClean="0">
                <a:solidFill>
                  <a:schemeClr val="bg1"/>
                </a:solidFill>
                <a:hlinkClick r:id="rId2"/>
              </a:rPr>
              <a:t>www.amesburyma.gov</a:t>
            </a:r>
            <a:r>
              <a:rPr lang="en-US" b="0" dirty="0" smtClean="0">
                <a:solidFill>
                  <a:schemeClr val="bg1"/>
                </a:solidFill>
              </a:rPr>
              <a:t> </a:t>
            </a:r>
            <a:endParaRPr lang="en-US" b="0" dirty="0">
              <a:solidFill>
                <a:schemeClr val="bg1"/>
              </a:solidFill>
            </a:endParaRPr>
          </a:p>
        </p:txBody>
      </p:sp>
      <p:sp>
        <p:nvSpPr>
          <p:cNvPr id="13319" name="TextBox 9"/>
          <p:cNvSpPr txBox="1">
            <a:spLocks noChangeArrowheads="1"/>
          </p:cNvSpPr>
          <p:nvPr/>
        </p:nvSpPr>
        <p:spPr bwMode="auto">
          <a:xfrm>
            <a:off x="3352800" y="2209800"/>
            <a:ext cx="4419600" cy="830997"/>
          </a:xfrm>
          <a:prstGeom prst="rect">
            <a:avLst/>
          </a:prstGeom>
          <a:noFill/>
          <a:ln w="9525">
            <a:noFill/>
            <a:miter lim="800000"/>
            <a:headEnd/>
            <a:tailEnd/>
          </a:ln>
        </p:spPr>
        <p:txBody>
          <a:bodyPr wrap="square">
            <a:spAutoFit/>
          </a:bodyPr>
          <a:lstStyle/>
          <a:p>
            <a:r>
              <a:rPr lang="en-US" b="0" dirty="0">
                <a:solidFill>
                  <a:schemeClr val="bg1"/>
                </a:solidFill>
              </a:rPr>
              <a:t>Registration at Amesbury Middle </a:t>
            </a:r>
            <a:r>
              <a:rPr lang="en-US" b="0" dirty="0" smtClean="0">
                <a:solidFill>
                  <a:schemeClr val="bg1"/>
                </a:solidFill>
              </a:rPr>
              <a:t>School - Snow Dates 2/12 &amp;13</a:t>
            </a:r>
            <a:endParaRPr lang="en-US" b="0" dirty="0">
              <a:solidFill>
                <a:schemeClr val="bg1"/>
              </a:solidFill>
            </a:endParaRPr>
          </a:p>
        </p:txBody>
      </p:sp>
      <p:sp>
        <p:nvSpPr>
          <p:cNvPr id="13320" name="TextBox 10"/>
          <p:cNvSpPr txBox="1">
            <a:spLocks noChangeArrowheads="1"/>
          </p:cNvSpPr>
          <p:nvPr/>
        </p:nvSpPr>
        <p:spPr bwMode="auto">
          <a:xfrm>
            <a:off x="3352800" y="3200400"/>
            <a:ext cx="4267200" cy="830997"/>
          </a:xfrm>
          <a:prstGeom prst="rect">
            <a:avLst/>
          </a:prstGeom>
          <a:noFill/>
          <a:ln w="9525">
            <a:noFill/>
            <a:miter lim="800000"/>
            <a:headEnd/>
            <a:tailEnd/>
          </a:ln>
        </p:spPr>
        <p:txBody>
          <a:bodyPr wrap="square">
            <a:spAutoFit/>
          </a:bodyPr>
          <a:lstStyle/>
          <a:p>
            <a:r>
              <a:rPr lang="en-US" b="0" dirty="0">
                <a:solidFill>
                  <a:schemeClr val="bg1"/>
                </a:solidFill>
              </a:rPr>
              <a:t>Registration at Barnard </a:t>
            </a:r>
            <a:r>
              <a:rPr lang="en-US" b="0" dirty="0" smtClean="0">
                <a:solidFill>
                  <a:schemeClr val="bg1"/>
                </a:solidFill>
              </a:rPr>
              <a:t>School</a:t>
            </a:r>
          </a:p>
          <a:p>
            <a:r>
              <a:rPr lang="en-US" b="0" dirty="0" smtClean="0">
                <a:solidFill>
                  <a:schemeClr val="bg1"/>
                </a:solidFill>
              </a:rPr>
              <a:t>Snow Date 2/8</a:t>
            </a:r>
            <a:endParaRPr lang="en-US" b="0" dirty="0">
              <a:solidFill>
                <a:schemeClr val="bg1"/>
              </a:solidFill>
            </a:endParaRPr>
          </a:p>
        </p:txBody>
      </p:sp>
      <p:sp>
        <p:nvSpPr>
          <p:cNvPr id="13321" name="TextBox 11"/>
          <p:cNvSpPr txBox="1">
            <a:spLocks noChangeArrowheads="1"/>
          </p:cNvSpPr>
          <p:nvPr/>
        </p:nvSpPr>
        <p:spPr bwMode="auto">
          <a:xfrm>
            <a:off x="685800" y="4267201"/>
            <a:ext cx="7848600" cy="830997"/>
          </a:xfrm>
          <a:prstGeom prst="rect">
            <a:avLst/>
          </a:prstGeom>
          <a:noFill/>
          <a:ln w="9525">
            <a:noFill/>
            <a:miter lim="800000"/>
            <a:headEnd/>
            <a:tailEnd/>
          </a:ln>
        </p:spPr>
        <p:txBody>
          <a:bodyPr wrap="square">
            <a:spAutoFit/>
          </a:bodyPr>
          <a:lstStyle/>
          <a:p>
            <a:r>
              <a:rPr lang="en-US" b="0" dirty="0">
                <a:solidFill>
                  <a:schemeClr val="bg1"/>
                </a:solidFill>
              </a:rPr>
              <a:t>Private Schools: Register by appointment with Susan Saurman </a:t>
            </a:r>
            <a:r>
              <a:rPr lang="en-US" b="0" dirty="0" smtClean="0">
                <a:solidFill>
                  <a:schemeClr val="bg1"/>
                </a:solidFill>
              </a:rPr>
              <a:t>		   at saurmans@amesburyma.gov</a:t>
            </a:r>
            <a:endParaRPr lang="en-US" b="0" dirty="0">
              <a:solidFill>
                <a:schemeClr val="bg1"/>
              </a:solidFill>
            </a:endParaRPr>
          </a:p>
        </p:txBody>
      </p:sp>
    </p:spTree>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4953000" y="533400"/>
            <a:ext cx="3810000" cy="1569660"/>
          </a:xfrm>
          <a:prstGeom prst="rect">
            <a:avLst/>
          </a:prstGeom>
          <a:noFill/>
          <a:ln w="9525">
            <a:noFill/>
            <a:miter lim="800000"/>
            <a:headEnd/>
            <a:tailEnd/>
          </a:ln>
        </p:spPr>
        <p:txBody>
          <a:bodyPr wrap="square">
            <a:spAutoFit/>
          </a:bodyPr>
          <a:lstStyle/>
          <a:p>
            <a:r>
              <a:rPr lang="en-US" altLang="en-US" dirty="0" smtClean="0"/>
              <a:t>Left: </a:t>
            </a:r>
            <a:r>
              <a:rPr lang="en-US" altLang="en-US" i="1" dirty="0"/>
              <a:t>Students </a:t>
            </a:r>
            <a:r>
              <a:rPr lang="en-US" altLang="en-US" i="1" dirty="0" smtClean="0"/>
              <a:t>talk to a college representative at </a:t>
            </a:r>
            <a:r>
              <a:rPr lang="en-US" altLang="en-US" i="1" dirty="0"/>
              <a:t>one of </a:t>
            </a:r>
            <a:r>
              <a:rPr lang="en-US" altLang="en-US" i="1" dirty="0" smtClean="0"/>
              <a:t>the </a:t>
            </a:r>
            <a:r>
              <a:rPr lang="en-US" altLang="en-US" i="1" dirty="0"/>
              <a:t>weekly college fairs held in the fall. </a:t>
            </a:r>
          </a:p>
        </p:txBody>
      </p:sp>
      <p:sp>
        <p:nvSpPr>
          <p:cNvPr id="14339" name="Text Box 7"/>
          <p:cNvSpPr txBox="1">
            <a:spLocks noChangeArrowheads="1"/>
          </p:cNvSpPr>
          <p:nvPr/>
        </p:nvSpPr>
        <p:spPr bwMode="auto">
          <a:xfrm>
            <a:off x="304800" y="3352800"/>
            <a:ext cx="4800600" cy="2862322"/>
          </a:xfrm>
          <a:prstGeom prst="rect">
            <a:avLst/>
          </a:prstGeom>
          <a:noFill/>
          <a:ln w="9525">
            <a:noFill/>
            <a:miter lim="800000"/>
            <a:headEnd/>
            <a:tailEnd/>
          </a:ln>
        </p:spPr>
        <p:txBody>
          <a:bodyPr wrap="square">
            <a:spAutoFit/>
          </a:bodyPr>
          <a:lstStyle/>
          <a:p>
            <a:pPr>
              <a:lnSpc>
                <a:spcPct val="150000"/>
              </a:lnSpc>
              <a:spcBef>
                <a:spcPts val="0"/>
              </a:spcBef>
            </a:pPr>
            <a:r>
              <a:rPr lang="en-US" altLang="en-US" b="0" dirty="0" smtClean="0">
                <a:solidFill>
                  <a:schemeClr val="bg1"/>
                </a:solidFill>
                <a:latin typeface="Times" pitchFamily="18" charset="0"/>
              </a:rPr>
              <a:t>In the </a:t>
            </a:r>
            <a:r>
              <a:rPr lang="en-US" altLang="en-US" b="0" dirty="0">
                <a:solidFill>
                  <a:schemeClr val="bg1"/>
                </a:solidFill>
                <a:latin typeface="Times" pitchFamily="18" charset="0"/>
              </a:rPr>
              <a:t>Class of </a:t>
            </a:r>
            <a:r>
              <a:rPr lang="en-US" altLang="en-US" b="0" dirty="0" smtClean="0">
                <a:solidFill>
                  <a:schemeClr val="bg1"/>
                </a:solidFill>
                <a:latin typeface="Times" pitchFamily="18" charset="0"/>
              </a:rPr>
              <a:t>2012, </a:t>
            </a:r>
          </a:p>
          <a:p>
            <a:pPr>
              <a:lnSpc>
                <a:spcPct val="150000"/>
              </a:lnSpc>
              <a:spcBef>
                <a:spcPts val="0"/>
              </a:spcBef>
            </a:pPr>
            <a:r>
              <a:rPr lang="en-US" altLang="en-US" b="0" dirty="0" smtClean="0">
                <a:solidFill>
                  <a:schemeClr val="bg1"/>
                </a:solidFill>
                <a:latin typeface="Times" pitchFamily="18" charset="0"/>
              </a:rPr>
              <a:t>86% </a:t>
            </a:r>
            <a:r>
              <a:rPr lang="en-US" altLang="en-US" b="0" dirty="0">
                <a:solidFill>
                  <a:schemeClr val="bg1"/>
                </a:solidFill>
                <a:latin typeface="Times" pitchFamily="18" charset="0"/>
              </a:rPr>
              <a:t>continued their education, </a:t>
            </a:r>
            <a:endParaRPr lang="en-US" altLang="en-US" b="0" dirty="0" smtClean="0">
              <a:solidFill>
                <a:schemeClr val="bg1"/>
              </a:solidFill>
              <a:latin typeface="Times" pitchFamily="18" charset="0"/>
            </a:endParaRPr>
          </a:p>
          <a:p>
            <a:pPr lvl="1">
              <a:spcBef>
                <a:spcPts val="0"/>
              </a:spcBef>
              <a:buFont typeface="Arial" pitchFamily="34" charset="0"/>
              <a:buChar char="•"/>
            </a:pPr>
            <a:r>
              <a:rPr lang="en-US" altLang="en-US" b="0" dirty="0" smtClean="0">
                <a:solidFill>
                  <a:schemeClr val="bg1"/>
                </a:solidFill>
                <a:latin typeface="Times" pitchFamily="18" charset="0"/>
              </a:rPr>
              <a:t> 52% went </a:t>
            </a:r>
            <a:r>
              <a:rPr lang="en-US" altLang="en-US" b="0" dirty="0">
                <a:solidFill>
                  <a:schemeClr val="bg1"/>
                </a:solidFill>
                <a:latin typeface="Times" pitchFamily="18" charset="0"/>
              </a:rPr>
              <a:t>to four year </a:t>
            </a:r>
            <a:r>
              <a:rPr lang="en-US" altLang="en-US" b="0" dirty="0" smtClean="0">
                <a:solidFill>
                  <a:schemeClr val="bg1"/>
                </a:solidFill>
                <a:latin typeface="Times" pitchFamily="18" charset="0"/>
              </a:rPr>
              <a:t>colleges</a:t>
            </a:r>
          </a:p>
          <a:p>
            <a:pPr lvl="1">
              <a:spcBef>
                <a:spcPts val="0"/>
              </a:spcBef>
              <a:buFont typeface="Arial" pitchFamily="34" charset="0"/>
              <a:buChar char="•"/>
            </a:pPr>
            <a:r>
              <a:rPr lang="en-US" altLang="en-US" b="0" dirty="0" smtClean="0">
                <a:solidFill>
                  <a:schemeClr val="bg1"/>
                </a:solidFill>
                <a:latin typeface="Times" pitchFamily="18" charset="0"/>
              </a:rPr>
              <a:t> 34% </a:t>
            </a:r>
            <a:r>
              <a:rPr lang="en-US" altLang="en-US" b="0" dirty="0">
                <a:solidFill>
                  <a:schemeClr val="bg1"/>
                </a:solidFill>
                <a:latin typeface="Times" pitchFamily="18" charset="0"/>
              </a:rPr>
              <a:t>went to two year </a:t>
            </a:r>
            <a:r>
              <a:rPr lang="en-US" altLang="en-US" b="0" dirty="0" smtClean="0">
                <a:solidFill>
                  <a:schemeClr val="bg1"/>
                </a:solidFill>
                <a:latin typeface="Times" pitchFamily="18" charset="0"/>
              </a:rPr>
              <a:t>colleges</a:t>
            </a:r>
          </a:p>
          <a:p>
            <a:pPr>
              <a:spcBef>
                <a:spcPct val="50000"/>
              </a:spcBef>
            </a:pPr>
            <a:r>
              <a:rPr lang="en-US" altLang="en-US" b="0" dirty="0" smtClean="0">
                <a:solidFill>
                  <a:schemeClr val="bg1"/>
                </a:solidFill>
                <a:latin typeface="Times" pitchFamily="18" charset="0"/>
              </a:rPr>
              <a:t>14% went </a:t>
            </a:r>
            <a:r>
              <a:rPr lang="en-US" altLang="en-US" b="0" dirty="0">
                <a:solidFill>
                  <a:schemeClr val="bg1"/>
                </a:solidFill>
                <a:latin typeface="Times" pitchFamily="18" charset="0"/>
              </a:rPr>
              <a:t>into the military or went directly to work. </a:t>
            </a:r>
          </a:p>
        </p:txBody>
      </p:sp>
      <p:pic>
        <p:nvPicPr>
          <p:cNvPr id="5" name="Picture 4" descr="KaylaandRay.jpg"/>
          <p:cNvPicPr>
            <a:picLocks noChangeAspect="1"/>
          </p:cNvPicPr>
          <p:nvPr/>
        </p:nvPicPr>
        <p:blipFill>
          <a:blip r:embed="rId2" cstate="print"/>
          <a:srcRect b="19512"/>
          <a:stretch>
            <a:fillRect/>
          </a:stretch>
        </p:blipFill>
        <p:spPr>
          <a:xfrm>
            <a:off x="0" y="381000"/>
            <a:ext cx="4686300" cy="2514600"/>
          </a:xfrm>
          <a:prstGeom prst="rect">
            <a:avLst/>
          </a:prstGeom>
        </p:spPr>
      </p:pic>
      <p:pic>
        <p:nvPicPr>
          <p:cNvPr id="6" name="Picture 5" descr="Graduation2012.jpg"/>
          <p:cNvPicPr>
            <a:picLocks noChangeAspect="1"/>
          </p:cNvPicPr>
          <p:nvPr/>
        </p:nvPicPr>
        <p:blipFill>
          <a:blip r:embed="rId3" cstate="print"/>
          <a:srcRect l="13446" t="22500" r="28333" b="18750"/>
          <a:stretch>
            <a:fillRect/>
          </a:stretch>
        </p:blipFill>
        <p:spPr>
          <a:xfrm>
            <a:off x="4953001" y="3429000"/>
            <a:ext cx="4190999" cy="2819399"/>
          </a:xfrm>
          <a:prstGeom prst="rect">
            <a:avLst/>
          </a:prstGeom>
        </p:spPr>
      </p:pic>
    </p:spTree>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10" descr="MCj04137100000[1]"/>
          <p:cNvPicPr>
            <a:picLocks noGrp="1" noChangeAspect="1" noChangeArrowheads="1"/>
          </p:cNvPicPr>
          <p:nvPr>
            <p:ph sz="half" idx="2"/>
          </p:nvPr>
        </p:nvPicPr>
        <p:blipFill>
          <a:blip r:embed="rId2" cstate="print"/>
          <a:srcRect l="12291"/>
          <a:stretch>
            <a:fillRect/>
          </a:stretch>
        </p:blipFill>
        <p:spPr>
          <a:xfrm>
            <a:off x="4953000" y="2829220"/>
            <a:ext cx="3785616" cy="3663654"/>
          </a:xfrm>
          <a:noFill/>
        </p:spPr>
      </p:pic>
      <p:sp>
        <p:nvSpPr>
          <p:cNvPr id="19458" name="Rectangle 2"/>
          <p:cNvSpPr>
            <a:spLocks noGrp="1" noChangeArrowheads="1"/>
          </p:cNvSpPr>
          <p:nvPr>
            <p:ph type="title"/>
          </p:nvPr>
        </p:nvSpPr>
        <p:spPr>
          <a:xfrm>
            <a:off x="685800" y="381000"/>
            <a:ext cx="7772400" cy="990600"/>
          </a:xfrm>
        </p:spPr>
        <p:txBody>
          <a:bodyPr/>
          <a:lstStyle/>
          <a:p>
            <a:r>
              <a:rPr lang="en-US" b="1" dirty="0" smtClean="0">
                <a:solidFill>
                  <a:srgbClr val="FF0000"/>
                </a:solidFill>
              </a:rPr>
              <a:t>Academic</a:t>
            </a:r>
            <a:r>
              <a:rPr lang="en-US" b="1" dirty="0" smtClean="0"/>
              <a:t> </a:t>
            </a:r>
            <a:r>
              <a:rPr lang="en-US" b="1" dirty="0" smtClean="0">
                <a:solidFill>
                  <a:srgbClr val="FF0000"/>
                </a:solidFill>
              </a:rPr>
              <a:t>Honor Societies</a:t>
            </a:r>
          </a:p>
        </p:txBody>
      </p:sp>
      <p:sp>
        <p:nvSpPr>
          <p:cNvPr id="19459" name="Rectangle 3"/>
          <p:cNvSpPr>
            <a:spLocks noGrp="1" noChangeArrowheads="1"/>
          </p:cNvSpPr>
          <p:nvPr>
            <p:ph type="body" sz="half" idx="1"/>
          </p:nvPr>
        </p:nvSpPr>
        <p:spPr>
          <a:xfrm>
            <a:off x="457200" y="1524000"/>
            <a:ext cx="5791200" cy="4572000"/>
          </a:xfrm>
        </p:spPr>
        <p:txBody>
          <a:bodyPr/>
          <a:lstStyle/>
          <a:p>
            <a:r>
              <a:rPr lang="en-US" sz="2600" dirty="0" smtClean="0">
                <a:solidFill>
                  <a:schemeClr val="bg1"/>
                </a:solidFill>
              </a:rPr>
              <a:t>National Honor Society</a:t>
            </a:r>
          </a:p>
          <a:p>
            <a:r>
              <a:rPr lang="en-US" sz="2600" dirty="0" smtClean="0">
                <a:solidFill>
                  <a:schemeClr val="bg1"/>
                </a:solidFill>
              </a:rPr>
              <a:t>Quill and Scroll Honor Society</a:t>
            </a:r>
          </a:p>
          <a:p>
            <a:r>
              <a:rPr lang="en-US" sz="2600" dirty="0" smtClean="0">
                <a:solidFill>
                  <a:schemeClr val="bg1"/>
                </a:solidFill>
              </a:rPr>
              <a:t>Rho Kappa National Social Studies Honor Society</a:t>
            </a:r>
          </a:p>
          <a:p>
            <a:r>
              <a:rPr lang="en-US" sz="2600" dirty="0" smtClean="0">
                <a:solidFill>
                  <a:schemeClr val="bg1"/>
                </a:solidFill>
              </a:rPr>
              <a:t>Mu Alpha Theta</a:t>
            </a:r>
          </a:p>
          <a:p>
            <a:r>
              <a:rPr lang="en-US" sz="2600" dirty="0" smtClean="0">
                <a:solidFill>
                  <a:schemeClr val="bg1"/>
                </a:solidFill>
              </a:rPr>
              <a:t>Tri M Music Society</a:t>
            </a:r>
          </a:p>
          <a:p>
            <a:r>
              <a:rPr lang="en-US" sz="2600" dirty="0" smtClean="0">
                <a:solidFill>
                  <a:schemeClr val="bg1"/>
                </a:solidFill>
              </a:rPr>
              <a:t>French/Spanish Honor Society</a:t>
            </a:r>
          </a:p>
          <a:p>
            <a:r>
              <a:rPr lang="en-US" sz="2600" dirty="0" smtClean="0">
                <a:solidFill>
                  <a:schemeClr val="bg1"/>
                </a:solidFill>
              </a:rPr>
              <a:t>National English Honor Society</a:t>
            </a:r>
          </a:p>
          <a:p>
            <a:r>
              <a:rPr lang="en-US" sz="2600" dirty="0" smtClean="0">
                <a:solidFill>
                  <a:schemeClr val="bg1"/>
                </a:solidFill>
              </a:rPr>
              <a:t>Science National Honor Society</a:t>
            </a:r>
          </a:p>
        </p:txBody>
      </p:sp>
    </p:spTree>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400"/>
            <a:ext cx="7924800" cy="1981200"/>
          </a:xfrm>
        </p:spPr>
        <p:txBody>
          <a:bodyPr>
            <a:noAutofit/>
          </a:bodyPr>
          <a:lstStyle/>
          <a:p>
            <a:r>
              <a:rPr lang="en-US" b="1" dirty="0" smtClean="0">
                <a:solidFill>
                  <a:srgbClr val="FF0000"/>
                </a:solidFill>
              </a:rPr>
              <a:t>Dual Enrollment Opportunities</a:t>
            </a:r>
            <a:r>
              <a:rPr lang="en-US" sz="4800" dirty="0" smtClean="0">
                <a:solidFill>
                  <a:srgbClr val="FF0000"/>
                </a:solidFill>
              </a:rPr>
              <a:t/>
            </a:r>
            <a:br>
              <a:rPr lang="en-US" sz="4800" dirty="0" smtClean="0">
                <a:solidFill>
                  <a:srgbClr val="FF0000"/>
                </a:solidFill>
              </a:rPr>
            </a:br>
            <a:r>
              <a:rPr lang="en-US" sz="2400" b="1" dirty="0" smtClean="0">
                <a:solidFill>
                  <a:srgbClr val="FF0000"/>
                </a:solidFill>
              </a:rPr>
              <a:t>Partnership with Northern Essex Community College</a:t>
            </a:r>
            <a:br>
              <a:rPr lang="en-US" sz="2400" b="1" dirty="0" smtClean="0">
                <a:solidFill>
                  <a:srgbClr val="FF0000"/>
                </a:solidFill>
              </a:rPr>
            </a:br>
            <a:r>
              <a:rPr lang="en-US" sz="2400" b="1" dirty="0" smtClean="0">
                <a:solidFill>
                  <a:srgbClr val="FF0000"/>
                </a:solidFill>
              </a:rPr>
              <a:t> &amp;</a:t>
            </a:r>
            <a:br>
              <a:rPr lang="en-US" sz="2400" b="1" dirty="0" smtClean="0">
                <a:solidFill>
                  <a:srgbClr val="FF0000"/>
                </a:solidFill>
              </a:rPr>
            </a:br>
            <a:r>
              <a:rPr lang="en-US" sz="2400" b="1" dirty="0" smtClean="0">
                <a:solidFill>
                  <a:srgbClr val="FF0000"/>
                </a:solidFill>
              </a:rPr>
              <a:t>Salem State College</a:t>
            </a:r>
          </a:p>
        </p:txBody>
      </p:sp>
      <p:sp>
        <p:nvSpPr>
          <p:cNvPr id="21507" name="Rectangle 3"/>
          <p:cNvSpPr>
            <a:spLocks noGrp="1" noChangeArrowheads="1"/>
          </p:cNvSpPr>
          <p:nvPr>
            <p:ph type="body" sz="half" idx="1"/>
          </p:nvPr>
        </p:nvSpPr>
        <p:spPr>
          <a:xfrm>
            <a:off x="685800" y="2133600"/>
            <a:ext cx="3810000" cy="3962400"/>
          </a:xfrm>
        </p:spPr>
        <p:txBody>
          <a:bodyPr/>
          <a:lstStyle/>
          <a:p>
            <a:pPr>
              <a:lnSpc>
                <a:spcPct val="90000"/>
              </a:lnSpc>
            </a:pPr>
            <a:r>
              <a:rPr lang="en-US" sz="2800" dirty="0" smtClean="0">
                <a:solidFill>
                  <a:schemeClr val="bg1"/>
                </a:solidFill>
              </a:rPr>
              <a:t>Introduction to Psychology</a:t>
            </a:r>
          </a:p>
          <a:p>
            <a:pPr>
              <a:lnSpc>
                <a:spcPct val="90000"/>
              </a:lnSpc>
            </a:pPr>
            <a:r>
              <a:rPr lang="en-US" sz="2800" dirty="0" smtClean="0">
                <a:solidFill>
                  <a:schemeClr val="bg1"/>
                </a:solidFill>
              </a:rPr>
              <a:t>Introduction to Sociology</a:t>
            </a:r>
          </a:p>
          <a:p>
            <a:pPr>
              <a:lnSpc>
                <a:spcPct val="90000"/>
              </a:lnSpc>
            </a:pPr>
            <a:r>
              <a:rPr lang="en-US" sz="2800" dirty="0" smtClean="0">
                <a:solidFill>
                  <a:schemeClr val="bg1"/>
                </a:solidFill>
              </a:rPr>
              <a:t>Business Entrepreneurship</a:t>
            </a:r>
          </a:p>
          <a:p>
            <a:pPr>
              <a:lnSpc>
                <a:spcPct val="90000"/>
              </a:lnSpc>
            </a:pPr>
            <a:r>
              <a:rPr lang="en-US" sz="2800" dirty="0" smtClean="0">
                <a:solidFill>
                  <a:schemeClr val="bg1"/>
                </a:solidFill>
              </a:rPr>
              <a:t>English Composition I</a:t>
            </a:r>
          </a:p>
          <a:p>
            <a:pPr>
              <a:lnSpc>
                <a:spcPct val="90000"/>
              </a:lnSpc>
            </a:pPr>
            <a:r>
              <a:rPr lang="en-US" sz="2800" dirty="0" smtClean="0">
                <a:solidFill>
                  <a:schemeClr val="bg1"/>
                </a:solidFill>
              </a:rPr>
              <a:t>Anatomy and Physiology I</a:t>
            </a:r>
          </a:p>
          <a:p>
            <a:pPr>
              <a:lnSpc>
                <a:spcPct val="90000"/>
              </a:lnSpc>
            </a:pPr>
            <a:endParaRPr lang="en-US" sz="2800" dirty="0" smtClean="0">
              <a:solidFill>
                <a:schemeClr val="bg1"/>
              </a:solidFill>
            </a:endParaRPr>
          </a:p>
        </p:txBody>
      </p:sp>
      <p:pic>
        <p:nvPicPr>
          <p:cNvPr id="21508" name="Picture 56" descr="MCj04321110000[1]"/>
          <p:cNvPicPr>
            <a:picLocks noGrp="1" noChangeAspect="1" noChangeArrowheads="1"/>
          </p:cNvPicPr>
          <p:nvPr>
            <p:ph sz="half" idx="2"/>
          </p:nvPr>
        </p:nvPicPr>
        <p:blipFill>
          <a:blip r:embed="rId2" cstate="print"/>
          <a:srcRect/>
          <a:stretch>
            <a:fillRect/>
          </a:stretch>
        </p:blipFill>
        <p:spPr>
          <a:xfrm>
            <a:off x="4648200" y="2438400"/>
            <a:ext cx="4191000" cy="3327400"/>
          </a:xfrm>
          <a:noFill/>
        </p:spPr>
      </p:pic>
    </p:spTree>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04800"/>
            <a:ext cx="7772400" cy="1143000"/>
          </a:xfrm>
        </p:spPr>
        <p:txBody>
          <a:bodyPr/>
          <a:lstStyle/>
          <a:p>
            <a:r>
              <a:rPr lang="en-US" b="1" dirty="0" smtClean="0">
                <a:solidFill>
                  <a:srgbClr val="FF0000"/>
                </a:solidFill>
              </a:rPr>
              <a:t>Early College Opportunities</a:t>
            </a:r>
            <a:br>
              <a:rPr lang="en-US" b="1" dirty="0" smtClean="0">
                <a:solidFill>
                  <a:srgbClr val="FF0000"/>
                </a:solidFill>
              </a:rPr>
            </a:br>
            <a:r>
              <a:rPr lang="en-US" sz="2400" b="1" dirty="0" smtClean="0">
                <a:solidFill>
                  <a:srgbClr val="FF0000"/>
                </a:solidFill>
              </a:rPr>
              <a:t> Partnership with Northern Essex Community College</a:t>
            </a:r>
            <a:endParaRPr lang="en-US" b="1" dirty="0">
              <a:solidFill>
                <a:srgbClr val="FF0000"/>
              </a:solidFill>
            </a:endParaRPr>
          </a:p>
        </p:txBody>
      </p:sp>
      <p:sp>
        <p:nvSpPr>
          <p:cNvPr id="8" name="TextBox 7"/>
          <p:cNvSpPr txBox="1"/>
          <p:nvPr/>
        </p:nvSpPr>
        <p:spPr>
          <a:xfrm>
            <a:off x="228600" y="2667000"/>
            <a:ext cx="4419600" cy="3724096"/>
          </a:xfrm>
          <a:prstGeom prst="rect">
            <a:avLst/>
          </a:prstGeom>
          <a:noFill/>
        </p:spPr>
        <p:txBody>
          <a:bodyPr wrap="square" rtlCol="0">
            <a:spAutoFit/>
          </a:bodyPr>
          <a:lstStyle/>
          <a:p>
            <a:pPr eaLnBrk="1" hangingPunct="1"/>
            <a:r>
              <a:rPr lang="en-US" b="0" dirty="0" smtClean="0">
                <a:solidFill>
                  <a:schemeClr val="bg1"/>
                </a:solidFill>
                <a:latin typeface="Georgia" pitchFamily="18" charset="0"/>
              </a:rPr>
              <a:t>• Provides sophomores with the opportunity to take college courses that are integrated into the high school curriculum.</a:t>
            </a:r>
          </a:p>
          <a:p>
            <a:pPr eaLnBrk="1" hangingPunct="1"/>
            <a:endParaRPr lang="en-US" b="0" dirty="0" smtClean="0">
              <a:solidFill>
                <a:schemeClr val="bg1"/>
              </a:solidFill>
              <a:latin typeface="Georgia" pitchFamily="18" charset="0"/>
            </a:endParaRPr>
          </a:p>
          <a:p>
            <a:pPr eaLnBrk="1" hangingPunct="1"/>
            <a:r>
              <a:rPr lang="en-US" b="0" dirty="0" smtClean="0">
                <a:solidFill>
                  <a:schemeClr val="bg1"/>
                </a:solidFill>
                <a:latin typeface="Georgia" pitchFamily="18" charset="0"/>
              </a:rPr>
              <a:t>• Gives students a head start in earning college credit.</a:t>
            </a:r>
            <a:r>
              <a:rPr lang="en-US" sz="2000" b="0" dirty="0" smtClean="0">
                <a:solidFill>
                  <a:schemeClr val="bg1"/>
                </a:solidFill>
                <a:latin typeface="Georgia" pitchFamily="18" charset="0"/>
              </a:rPr>
              <a:t>  </a:t>
            </a:r>
          </a:p>
          <a:p>
            <a:pPr eaLnBrk="1" hangingPunct="1"/>
            <a:r>
              <a:rPr lang="en-US" sz="2000" b="0" dirty="0" smtClean="0">
                <a:solidFill>
                  <a:schemeClr val="bg1"/>
                </a:solidFill>
                <a:latin typeface="Georgia" pitchFamily="18" charset="0"/>
              </a:rPr>
              <a:t> </a:t>
            </a:r>
          </a:p>
          <a:p>
            <a:pPr eaLnBrk="1" hangingPunct="1"/>
            <a:r>
              <a:rPr lang="en-US" sz="2000" b="0" dirty="0" smtClean="0">
                <a:solidFill>
                  <a:schemeClr val="bg1"/>
                </a:solidFill>
                <a:latin typeface="Georgia" pitchFamily="18" charset="0"/>
              </a:rPr>
              <a:t>•</a:t>
            </a:r>
            <a:r>
              <a:rPr lang="en-US" b="0" dirty="0" smtClean="0">
                <a:solidFill>
                  <a:schemeClr val="bg1"/>
                </a:solidFill>
                <a:latin typeface="Georgia" pitchFamily="18" charset="0"/>
              </a:rPr>
              <a:t>College and Career Readiness</a:t>
            </a:r>
          </a:p>
          <a:p>
            <a:pPr eaLnBrk="1" hangingPunct="1"/>
            <a:endParaRPr lang="en-US" b="0" dirty="0" smtClean="0">
              <a:solidFill>
                <a:schemeClr val="bg1"/>
              </a:solidFill>
              <a:latin typeface="Georgia" pitchFamily="18" charset="0"/>
            </a:endParaRPr>
          </a:p>
        </p:txBody>
      </p:sp>
      <p:pic>
        <p:nvPicPr>
          <p:cNvPr id="9" name="Picture 7" descr="http://www.fotosearch.com/bthumb/ART/ART125/WKT054.jpg"/>
          <p:cNvPicPr>
            <a:picLocks noChangeAspect="1" noChangeArrowheads="1"/>
          </p:cNvPicPr>
          <p:nvPr/>
        </p:nvPicPr>
        <p:blipFill>
          <a:blip r:embed="rId2" cstate="print"/>
          <a:srcRect/>
          <a:stretch>
            <a:fillRect/>
          </a:stretch>
        </p:blipFill>
        <p:spPr bwMode="auto">
          <a:xfrm>
            <a:off x="4876800" y="2743200"/>
            <a:ext cx="4038600" cy="2401888"/>
          </a:xfrm>
          <a:prstGeom prst="rect">
            <a:avLst/>
          </a:prstGeom>
          <a:noFill/>
          <a:ln w="9525">
            <a:noFill/>
            <a:miter lim="800000"/>
            <a:headEnd/>
            <a:tailEnd/>
          </a:ln>
        </p:spPr>
      </p:pic>
      <p:sp>
        <p:nvSpPr>
          <p:cNvPr id="10" name="TextBox 9"/>
          <p:cNvSpPr txBox="1"/>
          <p:nvPr/>
        </p:nvSpPr>
        <p:spPr>
          <a:xfrm>
            <a:off x="228600" y="1828800"/>
            <a:ext cx="8686800" cy="477054"/>
          </a:xfrm>
          <a:prstGeom prst="rect">
            <a:avLst/>
          </a:prstGeom>
          <a:noFill/>
        </p:spPr>
        <p:txBody>
          <a:bodyPr wrap="square" rtlCol="0">
            <a:spAutoFit/>
          </a:bodyPr>
          <a:lstStyle/>
          <a:p>
            <a:pPr algn="ctr">
              <a:spcBef>
                <a:spcPct val="50000"/>
              </a:spcBef>
            </a:pPr>
            <a:r>
              <a:rPr lang="en-US" sz="2500" dirty="0" smtClean="0">
                <a:solidFill>
                  <a:schemeClr val="bg1"/>
                </a:solidFill>
                <a:latin typeface="Georgia" pitchFamily="18" charset="0"/>
              </a:rPr>
              <a:t>Bridging the Gap between High School and College</a:t>
            </a:r>
            <a:endParaRPr lang="en-US" sz="2500" dirty="0">
              <a:solidFill>
                <a:schemeClr val="bg1"/>
              </a:solidFill>
              <a:latin typeface="Georgia" pitchFamily="18" charset="0"/>
            </a:endParaRPr>
          </a:p>
        </p:txBody>
      </p:sp>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dirty="0" smtClean="0">
                <a:solidFill>
                  <a:srgbClr val="FF0000"/>
                </a:solidFill>
              </a:rPr>
              <a:t>On–Line Courses</a:t>
            </a:r>
          </a:p>
        </p:txBody>
      </p:sp>
      <p:sp>
        <p:nvSpPr>
          <p:cNvPr id="22531" name="Rectangle 3"/>
          <p:cNvSpPr>
            <a:spLocks noGrp="1" noChangeArrowheads="1"/>
          </p:cNvSpPr>
          <p:nvPr>
            <p:ph type="body" idx="1"/>
          </p:nvPr>
        </p:nvSpPr>
        <p:spPr>
          <a:xfrm>
            <a:off x="685800" y="2057400"/>
            <a:ext cx="7772400" cy="4267200"/>
          </a:xfrm>
        </p:spPr>
        <p:txBody>
          <a:bodyPr/>
          <a:lstStyle/>
          <a:p>
            <a:pPr algn="ctr">
              <a:buNone/>
            </a:pPr>
            <a:endParaRPr lang="en-US" dirty="0" smtClean="0">
              <a:solidFill>
                <a:schemeClr val="bg1"/>
              </a:solidFill>
            </a:endParaRPr>
          </a:p>
          <a:p>
            <a:pPr algn="ctr">
              <a:buNone/>
            </a:pPr>
            <a:r>
              <a:rPr lang="en-US" dirty="0" smtClean="0">
                <a:solidFill>
                  <a:schemeClr val="bg1"/>
                </a:solidFill>
              </a:rPr>
              <a:t>Amesbury High School students can choose over 100 courses available to them through Mass Colleges On-Line</a:t>
            </a:r>
          </a:p>
          <a:p>
            <a:endParaRPr lang="en-US" dirty="0" smtClean="0">
              <a:solidFill>
                <a:schemeClr val="bg1"/>
              </a:solidFill>
            </a:endParaRPr>
          </a:p>
          <a:p>
            <a:endParaRPr lang="en-US" dirty="0" smtClean="0">
              <a:solidFill>
                <a:schemeClr val="bg1"/>
              </a:solidFill>
            </a:endParaRPr>
          </a:p>
        </p:txBody>
      </p:sp>
      <p:pic>
        <p:nvPicPr>
          <p:cNvPr id="31746" name="Picture 2"/>
          <p:cNvPicPr>
            <a:picLocks noChangeAspect="1" noChangeArrowheads="1"/>
          </p:cNvPicPr>
          <p:nvPr/>
        </p:nvPicPr>
        <p:blipFill>
          <a:blip r:embed="rId2" cstate="print"/>
          <a:srcRect/>
          <a:stretch>
            <a:fillRect/>
          </a:stretch>
        </p:blipFill>
        <p:spPr bwMode="auto">
          <a:xfrm>
            <a:off x="838200" y="4724400"/>
            <a:ext cx="1828800" cy="1828800"/>
          </a:xfrm>
          <a:prstGeom prst="rect">
            <a:avLst/>
          </a:prstGeom>
          <a:noFill/>
          <a:ln w="9525">
            <a:noFill/>
            <a:miter lim="800000"/>
            <a:headEnd/>
            <a:tailEnd/>
          </a:ln>
          <a:effectLst/>
        </p:spPr>
      </p:pic>
    </p:spTree>
  </p:cSld>
  <p:clrMapOvr>
    <a:masterClrMapping/>
  </p:clrMapOvr>
  <p:transition>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schoolside"/>
          <p:cNvPicPr>
            <a:picLocks noChangeAspect="1" noChangeArrowheads="1"/>
          </p:cNvPicPr>
          <p:nvPr/>
        </p:nvPicPr>
        <p:blipFill>
          <a:blip r:embed="rId2" cstate="print"/>
          <a:srcRect t="8281" r="7692" b="5395"/>
          <a:stretch>
            <a:fillRect/>
          </a:stretch>
        </p:blipFill>
        <p:spPr bwMode="auto">
          <a:xfrm>
            <a:off x="152400" y="228600"/>
            <a:ext cx="3108960" cy="2763520"/>
          </a:xfrm>
          <a:prstGeom prst="rect">
            <a:avLst/>
          </a:prstGeom>
          <a:noFill/>
          <a:ln w="9525">
            <a:noFill/>
            <a:miter lim="800000"/>
            <a:headEnd/>
            <a:tailEnd/>
          </a:ln>
        </p:spPr>
      </p:pic>
      <p:sp>
        <p:nvSpPr>
          <p:cNvPr id="31747" name="Rectangle 3"/>
          <p:cNvSpPr>
            <a:spLocks noChangeArrowheads="1"/>
          </p:cNvSpPr>
          <p:nvPr/>
        </p:nvSpPr>
        <p:spPr bwMode="auto">
          <a:xfrm>
            <a:off x="4191000" y="3581400"/>
            <a:ext cx="4953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200" b="0" i="0" u="none" strike="noStrike" cap="none" normalizeH="0" baseline="0" dirty="0" smtClean="0">
                <a:ln>
                  <a:noFill/>
                </a:ln>
                <a:solidFill>
                  <a:schemeClr val="bg1"/>
                </a:solidFill>
                <a:effectLst/>
                <a:latin typeface="+mn-lt"/>
                <a:ea typeface="Times New Roman" pitchFamily="18" charset="0"/>
                <a:cs typeface="Times New Roman" pitchFamily="18" charset="0"/>
              </a:rPr>
              <a:t> </a:t>
            </a:r>
            <a:r>
              <a:rPr kumimoji="0" lang="en-US" sz="2200" b="1" u="none" strike="noStrike" cap="none" normalizeH="0" baseline="0" dirty="0" smtClean="0">
                <a:ln>
                  <a:noFill/>
                </a:ln>
                <a:solidFill>
                  <a:schemeClr val="bg1"/>
                </a:solidFill>
                <a:effectLst/>
                <a:latin typeface="+mn-lt"/>
                <a:ea typeface="Times New Roman" pitchFamily="18" charset="0"/>
                <a:cs typeface="Times New Roman" pitchFamily="18" charset="0"/>
              </a:rPr>
              <a:t>Bookplate Donation Program</a:t>
            </a:r>
            <a:r>
              <a:rPr kumimoji="0" lang="en-US" sz="2200" b="0" u="none" strike="noStrike" cap="none" normalizeH="0" baseline="0" dirty="0" smtClean="0">
                <a:ln>
                  <a:noFill/>
                </a:ln>
                <a:solidFill>
                  <a:schemeClr val="bg1"/>
                </a:solidFill>
                <a:effectLst/>
                <a:latin typeface="+mn-lt"/>
                <a:ea typeface="Times New Roman" pitchFamily="18" charset="0"/>
                <a:cs typeface="Times New Roman" pitchFamily="18" charset="0"/>
              </a:rPr>
              <a:t>:</a:t>
            </a:r>
            <a:r>
              <a:rPr kumimoji="0" lang="en-US" sz="2200" b="0" u="none" strike="noStrike" cap="none" normalizeH="0" baseline="0" dirty="0" smtClean="0">
                <a:ln>
                  <a:noFill/>
                </a:ln>
                <a:solidFill>
                  <a:schemeClr val="bg1"/>
                </a:solidFill>
                <a:effectLst/>
                <a:latin typeface="+mn-lt"/>
                <a:ea typeface="Calibri" pitchFamily="34" charset="0"/>
                <a:cs typeface="Times New Roman" pitchFamily="18" charset="0"/>
              </a:rPr>
              <a:t> An ideal gift and lasting tribute, your donation  will support the library’s collection and services while recognizing a special student, teacher, coach, club, or graduate.  A customized bookplate will be affixed to books in honor of that special someone.</a:t>
            </a:r>
            <a:endParaRPr kumimoji="0" lang="en-US" sz="2200" b="0" u="none" strike="noStrike" cap="none" normalizeH="0" baseline="0" dirty="0" smtClean="0">
              <a:ln>
                <a:noFill/>
              </a:ln>
              <a:solidFill>
                <a:schemeClr val="bg1"/>
              </a:solidFill>
              <a:effectLst/>
              <a:latin typeface="+mn-lt"/>
            </a:endParaRPr>
          </a:p>
        </p:txBody>
      </p:sp>
      <p:sp>
        <p:nvSpPr>
          <p:cNvPr id="8" name="Rectangle 7"/>
          <p:cNvSpPr/>
          <p:nvPr/>
        </p:nvSpPr>
        <p:spPr>
          <a:xfrm>
            <a:off x="2743200" y="0"/>
            <a:ext cx="6400800" cy="1261884"/>
          </a:xfrm>
          <a:prstGeom prst="rect">
            <a:avLst/>
          </a:prstGeom>
        </p:spPr>
        <p:txBody>
          <a:bodyPr wrap="square">
            <a:spAutoFit/>
          </a:bodyPr>
          <a:lstStyle/>
          <a:p>
            <a:pPr algn="ctr"/>
            <a:r>
              <a:rPr lang="en-US" sz="3800" dirty="0" smtClean="0">
                <a:latin typeface="+mj-lt"/>
                <a:ea typeface="Times New Roman" pitchFamily="18" charset="0"/>
                <a:cs typeface="Times New Roman" pitchFamily="18" charset="0"/>
              </a:rPr>
              <a:t>The Roland H. </a:t>
            </a:r>
            <a:r>
              <a:rPr lang="en-US" sz="3800" dirty="0" err="1" smtClean="0">
                <a:latin typeface="+mj-lt"/>
                <a:ea typeface="Times New Roman" pitchFamily="18" charset="0"/>
                <a:cs typeface="Times New Roman" pitchFamily="18" charset="0"/>
              </a:rPr>
              <a:t>Woodwell</a:t>
            </a:r>
            <a:r>
              <a:rPr lang="en-US" sz="3800" dirty="0" smtClean="0">
                <a:latin typeface="+mj-lt"/>
                <a:ea typeface="Times New Roman" pitchFamily="18" charset="0"/>
                <a:cs typeface="Times New Roman" pitchFamily="18" charset="0"/>
              </a:rPr>
              <a:t> Library Media Center </a:t>
            </a:r>
            <a:endParaRPr lang="en-US" sz="3800" dirty="0">
              <a:latin typeface="+mj-lt"/>
            </a:endParaRPr>
          </a:p>
        </p:txBody>
      </p:sp>
      <p:pic>
        <p:nvPicPr>
          <p:cNvPr id="31749" name="Picture 0" descr="students in the library.JPG"/>
          <p:cNvPicPr>
            <a:picLocks noChangeAspect="1" noChangeArrowheads="1"/>
          </p:cNvPicPr>
          <p:nvPr/>
        </p:nvPicPr>
        <p:blipFill>
          <a:blip r:embed="rId3" cstate="print"/>
          <a:srcRect l="29538" t="14352" b="18535"/>
          <a:stretch>
            <a:fillRect/>
          </a:stretch>
        </p:blipFill>
        <p:spPr bwMode="auto">
          <a:xfrm>
            <a:off x="152400" y="3657600"/>
            <a:ext cx="3886200" cy="3048000"/>
          </a:xfrm>
          <a:prstGeom prst="rect">
            <a:avLst/>
          </a:prstGeom>
          <a:noFill/>
          <a:ln w="9525">
            <a:noFill/>
            <a:miter lim="800000"/>
            <a:headEnd/>
            <a:tailEnd/>
          </a:ln>
        </p:spPr>
      </p:pic>
      <p:sp>
        <p:nvSpPr>
          <p:cNvPr id="12" name="Rectangle 11"/>
          <p:cNvSpPr/>
          <p:nvPr/>
        </p:nvSpPr>
        <p:spPr>
          <a:xfrm>
            <a:off x="3352800" y="1219200"/>
            <a:ext cx="5791200" cy="1446550"/>
          </a:xfrm>
          <a:prstGeom prst="rect">
            <a:avLst/>
          </a:prstGeom>
        </p:spPr>
        <p:txBody>
          <a:bodyPr wrap="square">
            <a:spAutoFit/>
          </a:bodyPr>
          <a:lstStyle/>
          <a:p>
            <a:pPr lvl="0">
              <a:buFont typeface="Arial" pitchFamily="34" charset="0"/>
              <a:buChar char="•"/>
            </a:pPr>
            <a:r>
              <a:rPr lang="en-US" sz="2200" dirty="0" smtClean="0">
                <a:solidFill>
                  <a:schemeClr val="bg1"/>
                </a:solidFill>
                <a:ea typeface="Times New Roman" pitchFamily="18" charset="0"/>
                <a:cs typeface="Times New Roman" pitchFamily="18" charset="0"/>
              </a:rPr>
              <a:t> Hours: 7:00a.m. - 3:30 p.m. - </a:t>
            </a:r>
            <a:r>
              <a:rPr lang="en-US" sz="2200" b="0" dirty="0" smtClean="0">
                <a:solidFill>
                  <a:schemeClr val="bg1"/>
                </a:solidFill>
                <a:ea typeface="Times New Roman" pitchFamily="18" charset="0"/>
                <a:cs typeface="Times New Roman" pitchFamily="18" charset="0"/>
              </a:rPr>
              <a:t>The library provides services throughout the entire school day and one hour before school, during lunch, and one hour after school.</a:t>
            </a:r>
          </a:p>
        </p:txBody>
      </p:sp>
      <p:sp>
        <p:nvSpPr>
          <p:cNvPr id="31750" name="Rectangle 6"/>
          <p:cNvSpPr>
            <a:spLocks noChangeArrowheads="1"/>
          </p:cNvSpPr>
          <p:nvPr/>
        </p:nvSpPr>
        <p:spPr bwMode="auto">
          <a:xfrm>
            <a:off x="3429000" y="2692568"/>
            <a:ext cx="5715000" cy="7540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200" b="1" u="none" strike="noStrike" cap="none" normalizeH="0" baseline="0" dirty="0" smtClean="0">
                <a:ln>
                  <a:noFill/>
                </a:ln>
                <a:solidFill>
                  <a:schemeClr val="bg1"/>
                </a:solidFill>
                <a:effectLst/>
                <a:latin typeface="+mn-lt"/>
                <a:ea typeface="Times New Roman" pitchFamily="18" charset="0"/>
                <a:cs typeface="Times New Roman" pitchFamily="18" charset="0"/>
              </a:rPr>
              <a:t> Events</a:t>
            </a:r>
            <a:r>
              <a:rPr kumimoji="0" lang="en-US" sz="2200" b="0" u="none" strike="noStrike" cap="none" normalizeH="0" baseline="0" dirty="0" smtClean="0">
                <a:ln>
                  <a:noFill/>
                </a:ln>
                <a:solidFill>
                  <a:schemeClr val="bg1"/>
                </a:solidFill>
                <a:effectLst/>
                <a:latin typeface="+mn-lt"/>
                <a:ea typeface="Times New Roman" pitchFamily="18" charset="0"/>
                <a:cs typeface="Times New Roman" pitchFamily="18" charset="0"/>
              </a:rPr>
              <a:t>: </a:t>
            </a:r>
            <a:r>
              <a:rPr kumimoji="0" lang="en-US" sz="2100" b="0" u="none" strike="noStrike" cap="none" normalizeH="0" baseline="0" dirty="0" smtClean="0">
                <a:ln>
                  <a:noFill/>
                </a:ln>
                <a:solidFill>
                  <a:schemeClr val="bg1"/>
                </a:solidFill>
                <a:effectLst/>
                <a:latin typeface="+mn-lt"/>
                <a:ea typeface="Times New Roman" pitchFamily="18" charset="0"/>
                <a:cs typeface="Times New Roman" pitchFamily="18" charset="0"/>
              </a:rPr>
              <a:t>Teen Read Week, Book Cover Poster Contest, Book Review Contest, and various raffles</a:t>
            </a:r>
            <a:endParaRPr kumimoji="0" lang="en-US" sz="2100" b="0" u="none" strike="noStrike" cap="none" normalizeH="0" baseline="0" dirty="0" smtClean="0">
              <a:ln>
                <a:noFill/>
              </a:ln>
              <a:solidFill>
                <a:schemeClr val="bg1"/>
              </a:solidFill>
              <a:effectLst/>
              <a:latin typeface="+mn-lt"/>
            </a:endParaRPr>
          </a:p>
        </p:txBody>
      </p:sp>
    </p:spTree>
  </p:cSld>
  <p:clrMapOvr>
    <a:masterClrMapping/>
  </p:clrMapOvr>
  <p:transition>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6" descr="E:\Carter.jpg"/>
          <p:cNvPicPr>
            <a:picLocks noChangeAspect="1" noChangeArrowheads="1"/>
          </p:cNvPicPr>
          <p:nvPr/>
        </p:nvPicPr>
        <p:blipFill>
          <a:blip r:embed="rId2" cstate="print"/>
          <a:srcRect/>
          <a:stretch>
            <a:fillRect/>
          </a:stretch>
        </p:blipFill>
        <p:spPr bwMode="auto">
          <a:xfrm>
            <a:off x="5029200" y="1676400"/>
            <a:ext cx="3886200" cy="3563938"/>
          </a:xfrm>
          <a:prstGeom prst="rect">
            <a:avLst/>
          </a:prstGeom>
          <a:noFill/>
          <a:ln w="9525">
            <a:noFill/>
            <a:miter lim="800000"/>
            <a:headEnd/>
            <a:tailEnd/>
          </a:ln>
        </p:spPr>
      </p:pic>
      <p:sp>
        <p:nvSpPr>
          <p:cNvPr id="20482" name="Text Box 2"/>
          <p:cNvSpPr txBox="1">
            <a:spLocks noChangeArrowheads="1"/>
          </p:cNvSpPr>
          <p:nvPr/>
        </p:nvSpPr>
        <p:spPr bwMode="auto">
          <a:xfrm>
            <a:off x="304800" y="152400"/>
            <a:ext cx="8610600" cy="1754326"/>
          </a:xfrm>
          <a:prstGeom prst="rect">
            <a:avLst/>
          </a:prstGeom>
          <a:noFill/>
          <a:ln w="9525">
            <a:noFill/>
            <a:miter lim="800000"/>
            <a:headEnd/>
            <a:tailEnd/>
          </a:ln>
        </p:spPr>
        <p:txBody>
          <a:bodyPr wrap="square">
            <a:spAutoFit/>
          </a:bodyPr>
          <a:lstStyle/>
          <a:p>
            <a:r>
              <a:rPr lang="en-US" altLang="en-US" sz="3600" dirty="0"/>
              <a:t>AHS students have many opportunities to earn academic and non-academic awards.  These include:</a:t>
            </a:r>
          </a:p>
        </p:txBody>
      </p:sp>
      <p:sp>
        <p:nvSpPr>
          <p:cNvPr id="22532" name="Text Box 4"/>
          <p:cNvSpPr txBox="1">
            <a:spLocks noChangeArrowheads="1"/>
          </p:cNvSpPr>
          <p:nvPr/>
        </p:nvSpPr>
        <p:spPr bwMode="auto">
          <a:xfrm>
            <a:off x="5181600" y="5410200"/>
            <a:ext cx="3505200" cy="1107996"/>
          </a:xfrm>
          <a:prstGeom prst="rect">
            <a:avLst/>
          </a:prstGeom>
          <a:noFill/>
          <a:ln w="9525">
            <a:noFill/>
            <a:miter lim="800000"/>
            <a:headEnd/>
            <a:tailEnd/>
          </a:ln>
          <a:effectLst/>
        </p:spPr>
        <p:txBody>
          <a:bodyPr>
            <a:spAutoFit/>
          </a:bodyPr>
          <a:lstStyle/>
          <a:p>
            <a:pPr>
              <a:defRPr/>
            </a:pPr>
            <a:r>
              <a:rPr lang="en-US" altLang="en-US" sz="2200" b="0" dirty="0">
                <a:solidFill>
                  <a:schemeClr val="bg1"/>
                </a:solidFill>
              </a:rPr>
              <a:t>Newburyport Art Association award to Mass College of Art </a:t>
            </a:r>
            <a:r>
              <a:rPr lang="en-US" altLang="en-US" sz="2200" b="0" dirty="0" smtClean="0">
                <a:solidFill>
                  <a:schemeClr val="bg1"/>
                </a:solidFill>
              </a:rPr>
              <a:t>Summer </a:t>
            </a:r>
            <a:r>
              <a:rPr lang="en-US" altLang="en-US" sz="2200" b="0" dirty="0">
                <a:solidFill>
                  <a:schemeClr val="bg1"/>
                </a:solidFill>
              </a:rPr>
              <a:t>P</a:t>
            </a:r>
            <a:r>
              <a:rPr lang="en-US" altLang="en-US" sz="2200" b="0" dirty="0" smtClean="0">
                <a:solidFill>
                  <a:schemeClr val="bg1"/>
                </a:solidFill>
              </a:rPr>
              <a:t>rogram</a:t>
            </a:r>
            <a:endParaRPr lang="en-US" altLang="en-US" sz="2200" b="0" dirty="0">
              <a:solidFill>
                <a:schemeClr val="bg1"/>
              </a:solidFill>
            </a:endParaRPr>
          </a:p>
        </p:txBody>
      </p:sp>
      <p:sp>
        <p:nvSpPr>
          <p:cNvPr id="22533" name="Text Box 5"/>
          <p:cNvSpPr txBox="1">
            <a:spLocks noChangeArrowheads="1"/>
          </p:cNvSpPr>
          <p:nvPr/>
        </p:nvSpPr>
        <p:spPr bwMode="auto">
          <a:xfrm>
            <a:off x="152400" y="1828799"/>
            <a:ext cx="4876800" cy="4832092"/>
          </a:xfrm>
          <a:prstGeom prst="rect">
            <a:avLst/>
          </a:prstGeom>
          <a:noFill/>
          <a:ln w="9525">
            <a:noFill/>
            <a:miter lim="800000"/>
            <a:headEnd/>
            <a:tailEnd/>
          </a:ln>
        </p:spPr>
        <p:txBody>
          <a:bodyPr wrap="square">
            <a:spAutoFit/>
          </a:bodyPr>
          <a:lstStyle/>
          <a:p>
            <a:pPr marL="342900" indent="-342900">
              <a:buFont typeface="Arial" pitchFamily="34" charset="0"/>
              <a:buChar char="•"/>
            </a:pPr>
            <a:r>
              <a:rPr lang="en-US" altLang="en-US" sz="2200" dirty="0" smtClean="0">
                <a:solidFill>
                  <a:schemeClr val="bg1"/>
                </a:solidFill>
              </a:rPr>
              <a:t>Honor Awards Night for students</a:t>
            </a:r>
          </a:p>
          <a:p>
            <a:pPr marL="342900" indent="-342900"/>
            <a:r>
              <a:rPr lang="en-US" altLang="en-US" sz="2200" dirty="0" smtClean="0">
                <a:solidFill>
                  <a:schemeClr val="bg1"/>
                </a:solidFill>
              </a:rPr>
              <a:t>     on the Honor Roll</a:t>
            </a:r>
          </a:p>
          <a:p>
            <a:pPr marL="342900" indent="-342900">
              <a:buFont typeface="Arial" pitchFamily="34" charset="0"/>
              <a:buChar char="•"/>
            </a:pPr>
            <a:r>
              <a:rPr lang="en-US" altLang="en-US" sz="2200" dirty="0" smtClean="0">
                <a:solidFill>
                  <a:schemeClr val="bg1"/>
                </a:solidFill>
              </a:rPr>
              <a:t>Top </a:t>
            </a:r>
            <a:r>
              <a:rPr lang="en-US" altLang="en-US" sz="2200" dirty="0">
                <a:solidFill>
                  <a:schemeClr val="bg1"/>
                </a:solidFill>
              </a:rPr>
              <a:t>10 Banquet for </a:t>
            </a:r>
            <a:r>
              <a:rPr lang="en-US" altLang="en-US" sz="2200" dirty="0" smtClean="0">
                <a:solidFill>
                  <a:schemeClr val="bg1"/>
                </a:solidFill>
              </a:rPr>
              <a:t>Seniors</a:t>
            </a:r>
          </a:p>
          <a:p>
            <a:pPr marL="342900" indent="-342900">
              <a:buFont typeface="Arial" pitchFamily="34" charset="0"/>
              <a:buChar char="•"/>
            </a:pPr>
            <a:r>
              <a:rPr lang="en-US" altLang="en-US" sz="2200" dirty="0" smtClean="0">
                <a:solidFill>
                  <a:schemeClr val="bg1"/>
                </a:solidFill>
              </a:rPr>
              <a:t>Graduation Scholarships</a:t>
            </a:r>
          </a:p>
          <a:p>
            <a:pPr marL="342900" indent="-342900">
              <a:buFont typeface="Arial" pitchFamily="34" charset="0"/>
              <a:buChar char="•"/>
            </a:pPr>
            <a:r>
              <a:rPr lang="en-US" altLang="en-US" sz="2200" dirty="0" smtClean="0">
                <a:solidFill>
                  <a:schemeClr val="bg1"/>
                </a:solidFill>
              </a:rPr>
              <a:t>Excellence </a:t>
            </a:r>
            <a:r>
              <a:rPr lang="en-US" altLang="en-US" sz="2200" dirty="0">
                <a:solidFill>
                  <a:schemeClr val="bg1"/>
                </a:solidFill>
              </a:rPr>
              <a:t>In Education </a:t>
            </a:r>
            <a:r>
              <a:rPr lang="en-US" altLang="en-US" sz="2200" dirty="0" smtClean="0">
                <a:solidFill>
                  <a:schemeClr val="bg1"/>
                </a:solidFill>
              </a:rPr>
              <a:t>Awards</a:t>
            </a:r>
          </a:p>
          <a:p>
            <a:pPr marL="342900" indent="-342900">
              <a:buFont typeface="Arial" pitchFamily="34" charset="0"/>
              <a:buChar char="•"/>
            </a:pPr>
            <a:r>
              <a:rPr lang="en-US" altLang="en-US" sz="2200" dirty="0" smtClean="0">
                <a:solidFill>
                  <a:schemeClr val="bg1"/>
                </a:solidFill>
              </a:rPr>
              <a:t>Teacher Choice Awards</a:t>
            </a:r>
          </a:p>
          <a:p>
            <a:pPr marL="342900" indent="-342900">
              <a:buFont typeface="Arial" pitchFamily="34" charset="0"/>
              <a:buChar char="•"/>
            </a:pPr>
            <a:r>
              <a:rPr lang="en-US" altLang="en-US" sz="2200" dirty="0" smtClean="0">
                <a:solidFill>
                  <a:schemeClr val="bg1"/>
                </a:solidFill>
              </a:rPr>
              <a:t>Superintendent and Principal Leadership Award</a:t>
            </a:r>
          </a:p>
          <a:p>
            <a:pPr marL="342900" indent="-342900">
              <a:buFont typeface="Arial" pitchFamily="34" charset="0"/>
              <a:buChar char="•"/>
            </a:pPr>
            <a:r>
              <a:rPr lang="en-US" altLang="en-US" sz="2200" dirty="0" smtClean="0">
                <a:solidFill>
                  <a:schemeClr val="bg1"/>
                </a:solidFill>
              </a:rPr>
              <a:t>Spirit Award</a:t>
            </a:r>
          </a:p>
          <a:p>
            <a:pPr marL="342900" indent="-342900">
              <a:buFont typeface="Arial" pitchFamily="34" charset="0"/>
              <a:buChar char="•"/>
            </a:pPr>
            <a:r>
              <a:rPr lang="en-US" altLang="en-US" sz="2200" dirty="0" smtClean="0">
                <a:solidFill>
                  <a:schemeClr val="bg1"/>
                </a:solidFill>
              </a:rPr>
              <a:t>Shining Star Award</a:t>
            </a:r>
          </a:p>
          <a:p>
            <a:pPr marL="342900" indent="-342900">
              <a:buFont typeface="Arial" pitchFamily="34" charset="0"/>
              <a:buChar char="•"/>
            </a:pPr>
            <a:r>
              <a:rPr lang="en-US" altLang="en-US" sz="2200" dirty="0" smtClean="0">
                <a:solidFill>
                  <a:schemeClr val="bg1"/>
                </a:solidFill>
              </a:rPr>
              <a:t>MCAS Advanced Scoring Awards</a:t>
            </a:r>
          </a:p>
          <a:p>
            <a:pPr marL="342900" indent="-342900">
              <a:buFont typeface="Arial" pitchFamily="34" charset="0"/>
              <a:buChar char="•"/>
            </a:pPr>
            <a:r>
              <a:rPr lang="en-US" altLang="en-US" sz="2200" dirty="0">
                <a:solidFill>
                  <a:schemeClr val="bg1"/>
                </a:solidFill>
              </a:rPr>
              <a:t>Athletic Awards </a:t>
            </a:r>
            <a:endParaRPr lang="en-US" altLang="en-US" sz="2200" dirty="0" smtClean="0">
              <a:solidFill>
                <a:schemeClr val="bg1"/>
              </a:solidFill>
            </a:endParaRPr>
          </a:p>
          <a:p>
            <a:pPr marL="342900" indent="-342900">
              <a:buFont typeface="Arial" pitchFamily="34" charset="0"/>
              <a:buChar char="•"/>
            </a:pPr>
            <a:r>
              <a:rPr lang="en-US" altLang="en-US" sz="2200" dirty="0" smtClean="0">
                <a:solidFill>
                  <a:schemeClr val="bg1"/>
                </a:solidFill>
              </a:rPr>
              <a:t>Student Council Awards – Local and State </a:t>
            </a:r>
            <a:endParaRPr lang="en-US" altLang="en-US" sz="2200" dirty="0">
              <a:solidFill>
                <a:schemeClr val="bg1"/>
              </a:solidFill>
            </a:endParaRPr>
          </a:p>
        </p:txBody>
      </p:sp>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hool1color"/>
          <p:cNvPicPr>
            <a:picLocks noChangeAspect="1" noChangeArrowheads="1"/>
          </p:cNvPicPr>
          <p:nvPr/>
        </p:nvPicPr>
        <p:blipFill>
          <a:blip r:embed="rId2" cstate="print"/>
          <a:srcRect/>
          <a:stretch>
            <a:fillRect/>
          </a:stretch>
        </p:blipFill>
        <p:spPr bwMode="auto">
          <a:xfrm>
            <a:off x="304800" y="228600"/>
            <a:ext cx="8382000" cy="662940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228600"/>
            <a:ext cx="9144000" cy="1077218"/>
          </a:xfrm>
          <a:prstGeom prst="rect">
            <a:avLst/>
          </a:prstGeom>
          <a:noFill/>
          <a:ln w="9525">
            <a:noFill/>
            <a:miter lim="800000"/>
            <a:headEnd/>
            <a:tailEnd/>
          </a:ln>
        </p:spPr>
        <p:txBody>
          <a:bodyPr wrap="square">
            <a:spAutoFit/>
          </a:bodyPr>
          <a:lstStyle/>
          <a:p>
            <a:pPr algn="ctr"/>
            <a:r>
              <a:rPr lang="en-US" altLang="en-US" sz="3200" dirty="0"/>
              <a:t>All students need to complete at least 75 hours of community service as a graduation requirement</a:t>
            </a:r>
            <a:r>
              <a:rPr lang="en-US" altLang="en-US" sz="3200" dirty="0" smtClean="0"/>
              <a:t>.</a:t>
            </a:r>
            <a:endParaRPr lang="en-US" altLang="en-US" sz="3200" b="0" dirty="0"/>
          </a:p>
        </p:txBody>
      </p:sp>
      <p:pic>
        <p:nvPicPr>
          <p:cNvPr id="4" name="Picture 3" descr="band1.jpg"/>
          <p:cNvPicPr>
            <a:picLocks noChangeAspect="1"/>
          </p:cNvPicPr>
          <p:nvPr/>
        </p:nvPicPr>
        <p:blipFill>
          <a:blip r:embed="rId2" cstate="print"/>
          <a:srcRect t="7500" b="12500"/>
          <a:stretch>
            <a:fillRect/>
          </a:stretch>
        </p:blipFill>
        <p:spPr>
          <a:xfrm>
            <a:off x="0" y="1524000"/>
            <a:ext cx="9144000" cy="4876800"/>
          </a:xfrm>
          <a:prstGeom prst="rect">
            <a:avLst/>
          </a:prstGeom>
        </p:spPr>
      </p:pic>
    </p:spTree>
  </p:cSld>
  <p:clrMapOvr>
    <a:masterClrMapping/>
  </p:clrMapOvr>
  <p:transition>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6" descr="E:\ian1.jpg"/>
          <p:cNvPicPr>
            <a:picLocks noChangeAspect="1" noChangeArrowheads="1"/>
          </p:cNvPicPr>
          <p:nvPr/>
        </p:nvPicPr>
        <p:blipFill>
          <a:blip r:embed="rId2" cstate="print"/>
          <a:srcRect t="4065"/>
          <a:stretch>
            <a:fillRect/>
          </a:stretch>
        </p:blipFill>
        <p:spPr bwMode="auto">
          <a:xfrm>
            <a:off x="2971800" y="1219200"/>
            <a:ext cx="3124200" cy="5394325"/>
          </a:xfrm>
          <a:prstGeom prst="rect">
            <a:avLst/>
          </a:prstGeom>
          <a:noFill/>
          <a:ln w="9525">
            <a:noFill/>
            <a:miter lim="800000"/>
            <a:headEnd/>
            <a:tailEnd/>
          </a:ln>
        </p:spPr>
      </p:pic>
      <p:sp>
        <p:nvSpPr>
          <p:cNvPr id="20482" name="Text Box 2"/>
          <p:cNvSpPr txBox="1">
            <a:spLocks noChangeArrowheads="1"/>
          </p:cNvSpPr>
          <p:nvPr/>
        </p:nvSpPr>
        <p:spPr bwMode="auto">
          <a:xfrm>
            <a:off x="228600" y="1676400"/>
            <a:ext cx="3429000" cy="3477875"/>
          </a:xfrm>
          <a:prstGeom prst="rect">
            <a:avLst/>
          </a:prstGeom>
          <a:noFill/>
          <a:ln w="9525">
            <a:noFill/>
            <a:miter lim="800000"/>
            <a:headEnd/>
            <a:tailEnd/>
          </a:ln>
        </p:spPr>
        <p:txBody>
          <a:bodyPr wrap="square">
            <a:spAutoFit/>
          </a:bodyPr>
          <a:lstStyle/>
          <a:p>
            <a:pPr>
              <a:buFont typeface="Arial" pitchFamily="34" charset="0"/>
              <a:buChar char="•"/>
            </a:pPr>
            <a:r>
              <a:rPr lang="en-US" altLang="en-US" sz="2200" b="0" dirty="0" smtClean="0">
                <a:solidFill>
                  <a:schemeClr val="bg1"/>
                </a:solidFill>
              </a:rPr>
              <a:t> Class Officers</a:t>
            </a:r>
          </a:p>
          <a:p>
            <a:pPr>
              <a:buFont typeface="Arial" pitchFamily="34" charset="0"/>
              <a:buChar char="•"/>
            </a:pPr>
            <a:r>
              <a:rPr lang="en-US" altLang="en-US" sz="2200" b="0" dirty="0" smtClean="0">
                <a:solidFill>
                  <a:schemeClr val="bg1"/>
                </a:solidFill>
              </a:rPr>
              <a:t> Student </a:t>
            </a:r>
            <a:r>
              <a:rPr lang="en-US" altLang="en-US" sz="2200" b="0" dirty="0">
                <a:solidFill>
                  <a:schemeClr val="bg1"/>
                </a:solidFill>
              </a:rPr>
              <a:t>Council</a:t>
            </a:r>
          </a:p>
          <a:p>
            <a:pPr>
              <a:buFont typeface="Arial" pitchFamily="34" charset="0"/>
              <a:buChar char="•"/>
            </a:pPr>
            <a:r>
              <a:rPr lang="en-US" altLang="en-US" sz="2200" b="0" dirty="0" smtClean="0">
                <a:solidFill>
                  <a:schemeClr val="bg1"/>
                </a:solidFill>
              </a:rPr>
              <a:t> </a:t>
            </a:r>
            <a:r>
              <a:rPr lang="en-US" altLang="en-US" sz="2200" b="0" dirty="0">
                <a:solidFill>
                  <a:schemeClr val="bg1"/>
                </a:solidFill>
              </a:rPr>
              <a:t>Student Advisory Council</a:t>
            </a:r>
          </a:p>
          <a:p>
            <a:pPr>
              <a:buFont typeface="Arial" pitchFamily="34" charset="0"/>
              <a:buChar char="•"/>
            </a:pPr>
            <a:r>
              <a:rPr lang="en-US" altLang="en-US" sz="2200" b="0" dirty="0" smtClean="0">
                <a:solidFill>
                  <a:schemeClr val="bg1"/>
                </a:solidFill>
              </a:rPr>
              <a:t> AHS Weekly Newspaper</a:t>
            </a:r>
            <a:endParaRPr lang="en-US" altLang="en-US" sz="2200" b="0" dirty="0">
              <a:solidFill>
                <a:schemeClr val="bg1"/>
              </a:solidFill>
            </a:endParaRPr>
          </a:p>
          <a:p>
            <a:pPr>
              <a:buFont typeface="Arial" pitchFamily="34" charset="0"/>
              <a:buChar char="•"/>
            </a:pPr>
            <a:r>
              <a:rPr lang="en-US" altLang="en-US" sz="2200" b="0" dirty="0" smtClean="0">
                <a:solidFill>
                  <a:schemeClr val="bg1"/>
                </a:solidFill>
              </a:rPr>
              <a:t> </a:t>
            </a:r>
            <a:r>
              <a:rPr lang="en-US" altLang="en-US" sz="2200" b="0" dirty="0">
                <a:solidFill>
                  <a:schemeClr val="bg1"/>
                </a:solidFill>
              </a:rPr>
              <a:t>Art and Camera Club</a:t>
            </a:r>
          </a:p>
          <a:p>
            <a:pPr>
              <a:buFont typeface="Arial" pitchFamily="34" charset="0"/>
              <a:buChar char="•"/>
            </a:pPr>
            <a:r>
              <a:rPr lang="en-US" altLang="en-US" sz="2200" b="0" dirty="0" smtClean="0">
                <a:solidFill>
                  <a:schemeClr val="bg1"/>
                </a:solidFill>
              </a:rPr>
              <a:t> Big Brother/Sister</a:t>
            </a:r>
          </a:p>
          <a:p>
            <a:pPr>
              <a:buFont typeface="Arial" pitchFamily="34" charset="0"/>
              <a:buChar char="•"/>
            </a:pPr>
            <a:r>
              <a:rPr lang="en-US" altLang="en-US" sz="2200" b="0" dirty="0" smtClean="0">
                <a:solidFill>
                  <a:schemeClr val="bg1"/>
                </a:solidFill>
              </a:rPr>
              <a:t> Drama Club</a:t>
            </a:r>
          </a:p>
          <a:p>
            <a:pPr>
              <a:buFont typeface="Arial" pitchFamily="34" charset="0"/>
              <a:buChar char="•"/>
            </a:pPr>
            <a:r>
              <a:rPr lang="en-US" altLang="en-US" sz="2200" b="0" dirty="0" smtClean="0">
                <a:solidFill>
                  <a:schemeClr val="bg1"/>
                </a:solidFill>
              </a:rPr>
              <a:t> Environmental Club</a:t>
            </a:r>
            <a:endParaRPr lang="en-US" altLang="en-US" sz="2200" b="0" dirty="0">
              <a:solidFill>
                <a:schemeClr val="bg1"/>
              </a:solidFill>
            </a:endParaRPr>
          </a:p>
          <a:p>
            <a:pPr>
              <a:buFont typeface="Arial" pitchFamily="34" charset="0"/>
              <a:buChar char="•"/>
            </a:pPr>
            <a:r>
              <a:rPr lang="en-US" altLang="en-US" sz="2200" b="0" dirty="0" smtClean="0">
                <a:solidFill>
                  <a:schemeClr val="bg1"/>
                </a:solidFill>
              </a:rPr>
              <a:t> </a:t>
            </a:r>
            <a:r>
              <a:rPr lang="en-US" altLang="en-US" sz="2200" b="0" dirty="0">
                <a:solidFill>
                  <a:schemeClr val="bg1"/>
                </a:solidFill>
              </a:rPr>
              <a:t>Gay/Straight Alliance</a:t>
            </a:r>
          </a:p>
          <a:p>
            <a:pPr>
              <a:buFont typeface="Arial" pitchFamily="34" charset="0"/>
              <a:buChar char="•"/>
            </a:pPr>
            <a:r>
              <a:rPr lang="en-US" altLang="en-US" sz="2200" b="0" dirty="0" smtClean="0">
                <a:solidFill>
                  <a:schemeClr val="bg1"/>
                </a:solidFill>
              </a:rPr>
              <a:t> High School Quiz Show</a:t>
            </a:r>
          </a:p>
        </p:txBody>
      </p:sp>
      <p:sp>
        <p:nvSpPr>
          <p:cNvPr id="18435" name="Text Box 4"/>
          <p:cNvSpPr txBox="1">
            <a:spLocks noChangeArrowheads="1"/>
          </p:cNvSpPr>
          <p:nvPr/>
        </p:nvSpPr>
        <p:spPr bwMode="auto">
          <a:xfrm>
            <a:off x="228600" y="381000"/>
            <a:ext cx="8686800" cy="1200329"/>
          </a:xfrm>
          <a:prstGeom prst="rect">
            <a:avLst/>
          </a:prstGeom>
          <a:noFill/>
          <a:ln w="9525">
            <a:noFill/>
            <a:miter lim="800000"/>
            <a:headEnd/>
            <a:tailEnd/>
          </a:ln>
        </p:spPr>
        <p:txBody>
          <a:bodyPr wrap="square">
            <a:spAutoFit/>
          </a:bodyPr>
          <a:lstStyle/>
          <a:p>
            <a:r>
              <a:rPr lang="en-US" altLang="en-US" sz="3600" dirty="0"/>
              <a:t>There are many non-athletic co-curricular activities including:</a:t>
            </a:r>
          </a:p>
        </p:txBody>
      </p:sp>
      <p:sp>
        <p:nvSpPr>
          <p:cNvPr id="18436" name="TextBox 5"/>
          <p:cNvSpPr txBox="1">
            <a:spLocks noChangeArrowheads="1"/>
          </p:cNvSpPr>
          <p:nvPr/>
        </p:nvSpPr>
        <p:spPr bwMode="auto">
          <a:xfrm>
            <a:off x="6400800" y="1752600"/>
            <a:ext cx="2514600" cy="3477875"/>
          </a:xfrm>
          <a:prstGeom prst="rect">
            <a:avLst/>
          </a:prstGeom>
          <a:noFill/>
          <a:ln w="9525">
            <a:noFill/>
            <a:miter lim="800000"/>
            <a:headEnd/>
            <a:tailEnd/>
          </a:ln>
        </p:spPr>
        <p:txBody>
          <a:bodyPr wrap="square">
            <a:spAutoFit/>
          </a:bodyPr>
          <a:lstStyle/>
          <a:p>
            <a:pPr>
              <a:buFont typeface="Arial" pitchFamily="34" charset="0"/>
              <a:buChar char="•"/>
            </a:pPr>
            <a:r>
              <a:rPr lang="en-US" sz="2200" b="0" dirty="0" smtClean="0">
                <a:solidFill>
                  <a:schemeClr val="bg1"/>
                </a:solidFill>
              </a:rPr>
              <a:t> Interact Club</a:t>
            </a:r>
          </a:p>
          <a:p>
            <a:pPr>
              <a:buFont typeface="Arial" pitchFamily="34" charset="0"/>
              <a:buChar char="•"/>
            </a:pPr>
            <a:r>
              <a:rPr lang="en-US" sz="2200" b="0" dirty="0" smtClean="0">
                <a:solidFill>
                  <a:schemeClr val="bg1"/>
                </a:solidFill>
              </a:rPr>
              <a:t> Jazz Band</a:t>
            </a:r>
          </a:p>
          <a:p>
            <a:pPr>
              <a:buFont typeface="Arial" pitchFamily="34" charset="0"/>
              <a:buChar char="•"/>
            </a:pPr>
            <a:r>
              <a:rPr lang="en-US" sz="2200" b="0" dirty="0" smtClean="0">
                <a:solidFill>
                  <a:schemeClr val="bg1"/>
                </a:solidFill>
              </a:rPr>
              <a:t> Literary Magazine</a:t>
            </a:r>
          </a:p>
          <a:p>
            <a:pPr>
              <a:buFont typeface="Arial" pitchFamily="34" charset="0"/>
              <a:buChar char="•"/>
            </a:pPr>
            <a:r>
              <a:rPr lang="en-US" sz="2200" b="0" dirty="0" smtClean="0">
                <a:solidFill>
                  <a:schemeClr val="bg1"/>
                </a:solidFill>
              </a:rPr>
              <a:t> Math Team</a:t>
            </a:r>
          </a:p>
          <a:p>
            <a:pPr>
              <a:buFont typeface="Arial" pitchFamily="34" charset="0"/>
              <a:buChar char="•"/>
            </a:pPr>
            <a:r>
              <a:rPr lang="en-US" sz="2200" b="0" dirty="0" smtClean="0">
                <a:solidFill>
                  <a:schemeClr val="bg1"/>
                </a:solidFill>
              </a:rPr>
              <a:t> Peer Leaders</a:t>
            </a:r>
          </a:p>
          <a:p>
            <a:pPr>
              <a:buFont typeface="Arial" pitchFamily="34" charset="0"/>
              <a:buChar char="•"/>
            </a:pPr>
            <a:r>
              <a:rPr lang="en-US" sz="2200" b="0" dirty="0" smtClean="0">
                <a:solidFill>
                  <a:schemeClr val="bg1"/>
                </a:solidFill>
              </a:rPr>
              <a:t> Ping-Pong Club</a:t>
            </a:r>
          </a:p>
          <a:p>
            <a:pPr>
              <a:buFont typeface="Arial" pitchFamily="34" charset="0"/>
              <a:buChar char="•"/>
            </a:pPr>
            <a:r>
              <a:rPr lang="en-US" sz="2200" b="0" dirty="0" smtClean="0">
                <a:solidFill>
                  <a:schemeClr val="bg1"/>
                </a:solidFill>
              </a:rPr>
              <a:t> Science Team</a:t>
            </a:r>
          </a:p>
          <a:p>
            <a:pPr>
              <a:buFont typeface="Arial" pitchFamily="34" charset="0"/>
              <a:buChar char="•"/>
            </a:pPr>
            <a:r>
              <a:rPr lang="en-US" sz="2200" b="0" dirty="0" smtClean="0">
                <a:solidFill>
                  <a:schemeClr val="bg1"/>
                </a:solidFill>
              </a:rPr>
              <a:t> Select Choir</a:t>
            </a:r>
          </a:p>
          <a:p>
            <a:pPr>
              <a:buFont typeface="Arial" pitchFamily="34" charset="0"/>
              <a:buChar char="•"/>
            </a:pPr>
            <a:r>
              <a:rPr lang="en-US" sz="2200" b="0" dirty="0" smtClean="0">
                <a:solidFill>
                  <a:schemeClr val="bg1"/>
                </a:solidFill>
              </a:rPr>
              <a:t> Yearbook</a:t>
            </a:r>
          </a:p>
          <a:p>
            <a:pPr>
              <a:buFont typeface="Arial" pitchFamily="34" charset="0"/>
              <a:buChar char="•"/>
            </a:pPr>
            <a:endParaRPr lang="en-US" sz="2200" b="0" dirty="0">
              <a:solidFill>
                <a:schemeClr val="bg1"/>
              </a:solidFill>
            </a:endParaRPr>
          </a:p>
        </p:txBody>
      </p:sp>
    </p:spTree>
  </p:cSld>
  <p:clrMapOvr>
    <a:masterClrMapping/>
  </p:clrMapOvr>
  <p:transition>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28600" y="3581400"/>
            <a:ext cx="3886200" cy="3046988"/>
          </a:xfrm>
          <a:prstGeom prst="rect">
            <a:avLst/>
          </a:prstGeom>
          <a:noFill/>
          <a:ln w="9525">
            <a:noFill/>
            <a:miter lim="800000"/>
            <a:headEnd/>
            <a:tailEnd/>
          </a:ln>
        </p:spPr>
        <p:txBody>
          <a:bodyPr wrap="square" numCol="1">
            <a:spAutoFit/>
          </a:bodyPr>
          <a:lstStyle/>
          <a:p>
            <a:pPr>
              <a:spcBef>
                <a:spcPts val="0"/>
              </a:spcBef>
            </a:pPr>
            <a:r>
              <a:rPr lang="en-US" altLang="en-US" sz="3000" dirty="0"/>
              <a:t>Athletics</a:t>
            </a:r>
          </a:p>
          <a:p>
            <a:pPr>
              <a:spcBef>
                <a:spcPts val="0"/>
              </a:spcBef>
            </a:pPr>
            <a:r>
              <a:rPr lang="en-US" altLang="en-US" dirty="0" smtClean="0">
                <a:solidFill>
                  <a:schemeClr val="bg1"/>
                </a:solidFill>
              </a:rPr>
              <a:t>Approximately </a:t>
            </a:r>
            <a:r>
              <a:rPr lang="en-US" altLang="en-US" dirty="0">
                <a:solidFill>
                  <a:schemeClr val="bg1"/>
                </a:solidFill>
              </a:rPr>
              <a:t>200 students compete on athletic teams </a:t>
            </a:r>
            <a:endParaRPr lang="en-US" altLang="en-US" dirty="0" smtClean="0">
              <a:solidFill>
                <a:schemeClr val="bg1"/>
              </a:solidFill>
            </a:endParaRPr>
          </a:p>
          <a:p>
            <a:pPr>
              <a:spcBef>
                <a:spcPts val="0"/>
              </a:spcBef>
            </a:pPr>
            <a:r>
              <a:rPr lang="en-US" altLang="en-US" dirty="0" smtClean="0">
                <a:solidFill>
                  <a:schemeClr val="bg1"/>
                </a:solidFill>
              </a:rPr>
              <a:t>each </a:t>
            </a:r>
            <a:r>
              <a:rPr lang="en-US" altLang="en-US" dirty="0">
                <a:solidFill>
                  <a:schemeClr val="bg1"/>
                </a:solidFill>
              </a:rPr>
              <a:t>season.</a:t>
            </a:r>
          </a:p>
          <a:p>
            <a:pPr>
              <a:spcBef>
                <a:spcPts val="0"/>
              </a:spcBef>
            </a:pPr>
            <a:r>
              <a:rPr lang="en-US" altLang="en-US" sz="1200" dirty="0" smtClean="0"/>
              <a:t> </a:t>
            </a:r>
            <a:endParaRPr lang="en-US" altLang="en-US" sz="1200" dirty="0"/>
          </a:p>
          <a:p>
            <a:pPr>
              <a:spcBef>
                <a:spcPts val="0"/>
              </a:spcBef>
            </a:pPr>
            <a:r>
              <a:rPr lang="en-US" altLang="en-US" sz="3000" dirty="0"/>
              <a:t>Eligibility</a:t>
            </a:r>
          </a:p>
          <a:p>
            <a:pPr>
              <a:spcBef>
                <a:spcPts val="0"/>
              </a:spcBef>
            </a:pPr>
            <a:r>
              <a:rPr lang="en-US" altLang="en-US" dirty="0" smtClean="0">
                <a:solidFill>
                  <a:schemeClr val="bg1"/>
                </a:solidFill>
              </a:rPr>
              <a:t>Students </a:t>
            </a:r>
            <a:r>
              <a:rPr lang="en-US" altLang="en-US" dirty="0">
                <a:solidFill>
                  <a:schemeClr val="bg1"/>
                </a:solidFill>
              </a:rPr>
              <a:t>must pass </a:t>
            </a:r>
            <a:r>
              <a:rPr lang="en-US" altLang="en-US" dirty="0" smtClean="0">
                <a:solidFill>
                  <a:schemeClr val="bg1"/>
                </a:solidFill>
              </a:rPr>
              <a:t>3 </a:t>
            </a:r>
            <a:r>
              <a:rPr lang="en-US" altLang="en-US" dirty="0">
                <a:solidFill>
                  <a:schemeClr val="bg1"/>
                </a:solidFill>
              </a:rPr>
              <a:t>of their 4 </a:t>
            </a:r>
            <a:r>
              <a:rPr lang="en-US" altLang="en-US" dirty="0" smtClean="0">
                <a:solidFill>
                  <a:schemeClr val="bg1"/>
                </a:solidFill>
              </a:rPr>
              <a:t>classes to participate.</a:t>
            </a:r>
            <a:endParaRPr lang="en-US" altLang="en-US" dirty="0">
              <a:solidFill>
                <a:schemeClr val="bg1"/>
              </a:solidFill>
            </a:endParaRPr>
          </a:p>
        </p:txBody>
      </p:sp>
      <p:sp>
        <p:nvSpPr>
          <p:cNvPr id="17411" name="Text Box 5"/>
          <p:cNvSpPr txBox="1">
            <a:spLocks noChangeArrowheads="1"/>
          </p:cNvSpPr>
          <p:nvPr/>
        </p:nvSpPr>
        <p:spPr bwMode="auto">
          <a:xfrm>
            <a:off x="5029200" y="4114801"/>
            <a:ext cx="3962400" cy="2554545"/>
          </a:xfrm>
          <a:prstGeom prst="rect">
            <a:avLst/>
          </a:prstGeom>
          <a:noFill/>
          <a:ln w="9525">
            <a:noFill/>
            <a:miter lim="800000"/>
            <a:headEnd/>
            <a:tailEnd/>
          </a:ln>
        </p:spPr>
        <p:txBody>
          <a:bodyPr wrap="square" numCol="2">
            <a:spAutoFit/>
          </a:bodyPr>
          <a:lstStyle/>
          <a:p>
            <a:r>
              <a:rPr lang="en-US" sz="2000" dirty="0" smtClean="0">
                <a:solidFill>
                  <a:schemeClr val="bg1"/>
                </a:solidFill>
              </a:rPr>
              <a:t>Cheerleading</a:t>
            </a:r>
          </a:p>
          <a:p>
            <a:r>
              <a:rPr lang="en-US" sz="2000" dirty="0" smtClean="0">
                <a:solidFill>
                  <a:schemeClr val="bg1"/>
                </a:solidFill>
              </a:rPr>
              <a:t>Cross Country</a:t>
            </a:r>
          </a:p>
          <a:p>
            <a:r>
              <a:rPr lang="en-US" sz="2000" dirty="0" smtClean="0">
                <a:solidFill>
                  <a:schemeClr val="bg1"/>
                </a:solidFill>
              </a:rPr>
              <a:t>Field Hockey</a:t>
            </a:r>
          </a:p>
          <a:p>
            <a:r>
              <a:rPr lang="en-US" sz="2000" dirty="0" smtClean="0">
                <a:solidFill>
                  <a:schemeClr val="bg1"/>
                </a:solidFill>
              </a:rPr>
              <a:t>Football</a:t>
            </a:r>
          </a:p>
          <a:p>
            <a:r>
              <a:rPr lang="en-US" sz="2000" dirty="0" smtClean="0">
                <a:solidFill>
                  <a:schemeClr val="bg1"/>
                </a:solidFill>
              </a:rPr>
              <a:t>Golf</a:t>
            </a:r>
          </a:p>
          <a:p>
            <a:r>
              <a:rPr lang="en-US" sz="2000" dirty="0" smtClean="0">
                <a:solidFill>
                  <a:schemeClr val="bg1"/>
                </a:solidFill>
              </a:rPr>
              <a:t>Soccer</a:t>
            </a:r>
          </a:p>
          <a:p>
            <a:r>
              <a:rPr lang="en-US" sz="2000" dirty="0" smtClean="0">
                <a:solidFill>
                  <a:schemeClr val="bg1"/>
                </a:solidFill>
              </a:rPr>
              <a:t>Basketball</a:t>
            </a:r>
          </a:p>
          <a:p>
            <a:r>
              <a:rPr lang="en-US" sz="2000" dirty="0" smtClean="0">
                <a:solidFill>
                  <a:schemeClr val="bg1"/>
                </a:solidFill>
              </a:rPr>
              <a:t>Ice Hockey</a:t>
            </a:r>
          </a:p>
          <a:p>
            <a:r>
              <a:rPr lang="en-US" sz="2000" dirty="0" smtClean="0">
                <a:solidFill>
                  <a:schemeClr val="bg1"/>
                </a:solidFill>
              </a:rPr>
              <a:t>Indoor Track</a:t>
            </a:r>
          </a:p>
          <a:p>
            <a:r>
              <a:rPr lang="en-US" sz="2000" dirty="0" smtClean="0">
                <a:solidFill>
                  <a:schemeClr val="bg1"/>
                </a:solidFill>
              </a:rPr>
              <a:t>Co-Op Wrestling</a:t>
            </a:r>
          </a:p>
          <a:p>
            <a:r>
              <a:rPr lang="en-US" sz="2000" dirty="0" smtClean="0">
                <a:solidFill>
                  <a:schemeClr val="bg1"/>
                </a:solidFill>
              </a:rPr>
              <a:t>     w/Whittier</a:t>
            </a:r>
          </a:p>
          <a:p>
            <a:r>
              <a:rPr lang="en-US" sz="2000" dirty="0" smtClean="0">
                <a:solidFill>
                  <a:schemeClr val="bg1"/>
                </a:solidFill>
              </a:rPr>
              <a:t>Baseball</a:t>
            </a:r>
          </a:p>
          <a:p>
            <a:r>
              <a:rPr lang="en-US" sz="2000" dirty="0" smtClean="0">
                <a:solidFill>
                  <a:schemeClr val="bg1"/>
                </a:solidFill>
              </a:rPr>
              <a:t>Softball</a:t>
            </a:r>
          </a:p>
          <a:p>
            <a:r>
              <a:rPr lang="en-US" sz="2000" dirty="0" smtClean="0">
                <a:solidFill>
                  <a:schemeClr val="bg1"/>
                </a:solidFill>
              </a:rPr>
              <a:t>Tennis</a:t>
            </a:r>
          </a:p>
          <a:p>
            <a:r>
              <a:rPr lang="en-US" sz="2000" dirty="0" smtClean="0">
                <a:solidFill>
                  <a:schemeClr val="bg1"/>
                </a:solidFill>
              </a:rPr>
              <a:t>Track and Field</a:t>
            </a:r>
            <a:endParaRPr lang="en-US" sz="2000" dirty="0">
              <a:solidFill>
                <a:schemeClr val="bg1"/>
              </a:solidFill>
            </a:endParaRPr>
          </a:p>
        </p:txBody>
      </p:sp>
      <p:pic>
        <p:nvPicPr>
          <p:cNvPr id="5" name="Picture 4" descr="Footballteamwithtrophy.jpg"/>
          <p:cNvPicPr>
            <a:picLocks noChangeAspect="1"/>
          </p:cNvPicPr>
          <p:nvPr/>
        </p:nvPicPr>
        <p:blipFill>
          <a:blip r:embed="rId2" cstate="print"/>
          <a:srcRect l="5556" t="11754" r="10317" b="23347"/>
          <a:stretch>
            <a:fillRect/>
          </a:stretch>
        </p:blipFill>
        <p:spPr>
          <a:xfrm>
            <a:off x="-1" y="228601"/>
            <a:ext cx="9144000" cy="3278060"/>
          </a:xfrm>
          <a:prstGeom prst="rect">
            <a:avLst/>
          </a:prstGeom>
        </p:spPr>
      </p:pic>
      <p:sp>
        <p:nvSpPr>
          <p:cNvPr id="6" name="TextBox 5"/>
          <p:cNvSpPr txBox="1"/>
          <p:nvPr/>
        </p:nvSpPr>
        <p:spPr>
          <a:xfrm>
            <a:off x="4953000" y="3581400"/>
            <a:ext cx="3962400" cy="553998"/>
          </a:xfrm>
          <a:prstGeom prst="rect">
            <a:avLst/>
          </a:prstGeom>
          <a:noFill/>
        </p:spPr>
        <p:txBody>
          <a:bodyPr wrap="square" rtlCol="0">
            <a:spAutoFit/>
          </a:bodyPr>
          <a:lstStyle/>
          <a:p>
            <a:r>
              <a:rPr lang="en-US" sz="3000" dirty="0" smtClean="0"/>
              <a:t>Sports offered include:</a:t>
            </a:r>
            <a:endParaRPr lang="en-US" sz="3000" dirty="0"/>
          </a:p>
        </p:txBody>
      </p:sp>
    </p:spTree>
  </p:cSld>
  <p:clrMapOvr>
    <a:masterClrMapping/>
  </p:clrMapOvr>
  <p:transition>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28600"/>
            <a:ext cx="7772400" cy="1143000"/>
          </a:xfrm>
        </p:spPr>
        <p:txBody>
          <a:bodyPr/>
          <a:lstStyle/>
          <a:p>
            <a:r>
              <a:rPr lang="en-US" b="1" dirty="0" smtClean="0">
                <a:solidFill>
                  <a:srgbClr val="FF0000"/>
                </a:solidFill>
              </a:rPr>
              <a:t>A Look into the Future</a:t>
            </a:r>
          </a:p>
        </p:txBody>
      </p:sp>
      <p:sp>
        <p:nvSpPr>
          <p:cNvPr id="24579" name="Rectangle 3"/>
          <p:cNvSpPr>
            <a:spLocks noGrp="1" noChangeArrowheads="1"/>
          </p:cNvSpPr>
          <p:nvPr>
            <p:ph type="body" idx="1"/>
          </p:nvPr>
        </p:nvSpPr>
        <p:spPr>
          <a:xfrm>
            <a:off x="685800" y="1371600"/>
            <a:ext cx="7772400" cy="4876800"/>
          </a:xfrm>
        </p:spPr>
        <p:txBody>
          <a:bodyPr/>
          <a:lstStyle/>
          <a:p>
            <a:r>
              <a:rPr lang="en-US" sz="2800" dirty="0" smtClean="0">
                <a:solidFill>
                  <a:schemeClr val="bg1"/>
                </a:solidFill>
              </a:rPr>
              <a:t>Additional Advanced Placement Courses</a:t>
            </a:r>
          </a:p>
          <a:p>
            <a:r>
              <a:rPr lang="en-US" sz="2800" dirty="0" smtClean="0">
                <a:solidFill>
                  <a:schemeClr val="bg1"/>
                </a:solidFill>
              </a:rPr>
              <a:t>Increased Electives in Foreign Language, Science, Art, Drama, and Math</a:t>
            </a:r>
          </a:p>
          <a:p>
            <a:r>
              <a:rPr lang="en-US" sz="2800" dirty="0" smtClean="0">
                <a:solidFill>
                  <a:schemeClr val="bg1"/>
                </a:solidFill>
              </a:rPr>
              <a:t>Interdisciplinary Courses</a:t>
            </a:r>
          </a:p>
          <a:p>
            <a:r>
              <a:rPr lang="en-US" sz="2800" dirty="0" smtClean="0">
                <a:solidFill>
                  <a:schemeClr val="bg1"/>
                </a:solidFill>
              </a:rPr>
              <a:t>Associate Degrees through Northern Essex Community College in Applied Sciences, Engineering, and Early Childhood Education</a:t>
            </a:r>
          </a:p>
          <a:p>
            <a:r>
              <a:rPr lang="en-US" sz="2800" dirty="0" smtClean="0">
                <a:solidFill>
                  <a:schemeClr val="bg1"/>
                </a:solidFill>
              </a:rPr>
              <a:t>Increased student-teacher access to technology</a:t>
            </a:r>
          </a:p>
        </p:txBody>
      </p:sp>
    </p:spTree>
  </p:cSld>
  <p:clrMapOvr>
    <a:masterClrMapping/>
  </p:clrMapOvr>
  <p:transition>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re values logo.JPG"/>
          <p:cNvPicPr>
            <a:picLocks noChangeAspect="1"/>
          </p:cNvPicPr>
          <p:nvPr/>
        </p:nvPicPr>
        <p:blipFill>
          <a:blip r:embed="rId2" cstate="print"/>
          <a:stretch>
            <a:fillRect/>
          </a:stretch>
        </p:blipFill>
        <p:spPr>
          <a:xfrm>
            <a:off x="1524000" y="385762"/>
            <a:ext cx="6096000" cy="6086475"/>
          </a:xfrm>
          <a:prstGeom prst="rect">
            <a:avLst/>
          </a:prstGeom>
        </p:spPr>
      </p:pic>
    </p:spTree>
  </p:cSld>
  <p:clrMapOvr>
    <a:masterClrMapping/>
  </p:clrMapOvr>
  <p:transition>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685800" y="381000"/>
            <a:ext cx="7772400" cy="914400"/>
          </a:xfrm>
        </p:spPr>
        <p:txBody>
          <a:bodyPr/>
          <a:lstStyle/>
          <a:p>
            <a:r>
              <a:rPr lang="en-US" b="1" dirty="0" smtClean="0">
                <a:solidFill>
                  <a:srgbClr val="FF0000"/>
                </a:solidFill>
              </a:rPr>
              <a:t>Why Amesbury?</a:t>
            </a:r>
          </a:p>
        </p:txBody>
      </p:sp>
      <p:sp>
        <p:nvSpPr>
          <p:cNvPr id="23555" name="Rectangle 6"/>
          <p:cNvSpPr>
            <a:spLocks noGrp="1" noChangeArrowheads="1"/>
          </p:cNvSpPr>
          <p:nvPr>
            <p:ph type="body" idx="1"/>
          </p:nvPr>
        </p:nvSpPr>
        <p:spPr>
          <a:xfrm>
            <a:off x="457200" y="1676400"/>
            <a:ext cx="8382000" cy="4800600"/>
          </a:xfrm>
        </p:spPr>
        <p:txBody>
          <a:bodyPr/>
          <a:lstStyle/>
          <a:p>
            <a:pPr>
              <a:lnSpc>
                <a:spcPct val="90000"/>
              </a:lnSpc>
            </a:pPr>
            <a:r>
              <a:rPr lang="en-US" sz="2800" dirty="0" smtClean="0">
                <a:solidFill>
                  <a:schemeClr val="bg1"/>
                </a:solidFill>
              </a:rPr>
              <a:t>Dual Enrollment Program Courses and On-line offerings</a:t>
            </a:r>
          </a:p>
          <a:p>
            <a:pPr>
              <a:lnSpc>
                <a:spcPct val="90000"/>
              </a:lnSpc>
            </a:pPr>
            <a:r>
              <a:rPr lang="en-US" sz="2800" dirty="0" smtClean="0">
                <a:solidFill>
                  <a:schemeClr val="bg1"/>
                </a:solidFill>
              </a:rPr>
              <a:t>Students Nationally Recognized for their Leadership and Academics</a:t>
            </a:r>
          </a:p>
          <a:p>
            <a:pPr>
              <a:lnSpc>
                <a:spcPct val="90000"/>
              </a:lnSpc>
            </a:pPr>
            <a:r>
              <a:rPr lang="en-US" sz="2800" dirty="0" smtClean="0">
                <a:solidFill>
                  <a:schemeClr val="bg1"/>
                </a:solidFill>
              </a:rPr>
              <a:t>Early College</a:t>
            </a:r>
          </a:p>
          <a:p>
            <a:pPr>
              <a:lnSpc>
                <a:spcPct val="90000"/>
              </a:lnSpc>
            </a:pPr>
            <a:r>
              <a:rPr lang="en-US" sz="2800" dirty="0" smtClean="0">
                <a:solidFill>
                  <a:schemeClr val="bg1"/>
                </a:solidFill>
              </a:rPr>
              <a:t>Supportive Staff and Students</a:t>
            </a:r>
          </a:p>
          <a:p>
            <a:pPr>
              <a:lnSpc>
                <a:spcPct val="90000"/>
              </a:lnSpc>
            </a:pPr>
            <a:r>
              <a:rPr lang="en-US" sz="2800" dirty="0" smtClean="0">
                <a:solidFill>
                  <a:schemeClr val="bg1"/>
                </a:solidFill>
              </a:rPr>
              <a:t>Safe Environment</a:t>
            </a:r>
          </a:p>
        </p:txBody>
      </p:sp>
      <p:sp>
        <p:nvSpPr>
          <p:cNvPr id="23556" name="Text Box 5"/>
          <p:cNvSpPr txBox="1">
            <a:spLocks noChangeArrowheads="1"/>
          </p:cNvSpPr>
          <p:nvPr/>
        </p:nvSpPr>
        <p:spPr bwMode="auto">
          <a:xfrm>
            <a:off x="1752600" y="2133600"/>
            <a:ext cx="6629400" cy="457200"/>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86200" y="152400"/>
            <a:ext cx="4953000" cy="1219200"/>
          </a:xfrm>
        </p:spPr>
        <p:txBody>
          <a:bodyPr/>
          <a:lstStyle/>
          <a:p>
            <a:r>
              <a:rPr lang="en-US" b="1" dirty="0" smtClean="0">
                <a:solidFill>
                  <a:srgbClr val="FF0000"/>
                </a:solidFill>
              </a:rPr>
              <a:t>Beliefs on Learning</a:t>
            </a:r>
          </a:p>
        </p:txBody>
      </p:sp>
      <p:sp>
        <p:nvSpPr>
          <p:cNvPr id="5123" name="Rectangle 3"/>
          <p:cNvSpPr>
            <a:spLocks noGrp="1" noChangeArrowheads="1"/>
          </p:cNvSpPr>
          <p:nvPr>
            <p:ph type="body" idx="1"/>
          </p:nvPr>
        </p:nvSpPr>
        <p:spPr>
          <a:xfrm>
            <a:off x="3962400" y="1295400"/>
            <a:ext cx="4953000" cy="4953000"/>
          </a:xfrm>
          <a:noFill/>
        </p:spPr>
        <p:txBody>
          <a:bodyPr/>
          <a:lstStyle/>
          <a:p>
            <a:pPr>
              <a:buNone/>
            </a:pPr>
            <a:r>
              <a:rPr lang="en-US" sz="2400" dirty="0" smtClean="0">
                <a:solidFill>
                  <a:schemeClr val="bg1"/>
                </a:solidFill>
              </a:rPr>
              <a:t>     Amesbury High School is committed to inspiring all students to become problem solvers who take responsibility for themselves and their learning.  Encouraging this journey toward excellence, the AHS community works together to model integrity, acceptance, collaboration, and respect.  School pride permeates the culture of AHS through time- tested traditions blended with student- driven innovations and initiatives. </a:t>
            </a:r>
          </a:p>
        </p:txBody>
      </p:sp>
      <p:sp>
        <p:nvSpPr>
          <p:cNvPr id="4" name="TextBox 3"/>
          <p:cNvSpPr txBox="1"/>
          <p:nvPr/>
        </p:nvSpPr>
        <p:spPr>
          <a:xfrm>
            <a:off x="152400" y="381000"/>
            <a:ext cx="3429000" cy="769441"/>
          </a:xfrm>
          <a:prstGeom prst="rect">
            <a:avLst/>
          </a:prstGeom>
          <a:noFill/>
        </p:spPr>
        <p:txBody>
          <a:bodyPr wrap="square" rtlCol="0">
            <a:spAutoFit/>
          </a:bodyPr>
          <a:lstStyle/>
          <a:p>
            <a:pPr algn="ctr"/>
            <a:r>
              <a:rPr lang="en-US" sz="4400" dirty="0" smtClean="0"/>
              <a:t>Core Values</a:t>
            </a:r>
            <a:endParaRPr lang="en-US" sz="4400" dirty="0"/>
          </a:p>
        </p:txBody>
      </p:sp>
      <p:sp>
        <p:nvSpPr>
          <p:cNvPr id="6" name="TextBox 5"/>
          <p:cNvSpPr txBox="1"/>
          <p:nvPr/>
        </p:nvSpPr>
        <p:spPr>
          <a:xfrm>
            <a:off x="152400" y="1600200"/>
            <a:ext cx="3886200" cy="3970318"/>
          </a:xfrm>
          <a:prstGeom prst="rect">
            <a:avLst/>
          </a:prstGeom>
          <a:noFill/>
        </p:spPr>
        <p:txBody>
          <a:bodyPr wrap="square" rtlCol="0">
            <a:spAutoFit/>
          </a:bodyPr>
          <a:lstStyle/>
          <a:p>
            <a:r>
              <a:rPr lang="en-US" sz="2800" dirty="0" smtClean="0">
                <a:solidFill>
                  <a:schemeClr val="bg1"/>
                </a:solidFill>
              </a:rPr>
              <a:t>I</a:t>
            </a:r>
            <a:r>
              <a:rPr lang="en-US" sz="2800" b="0" dirty="0" smtClean="0">
                <a:solidFill>
                  <a:schemeClr val="bg1"/>
                </a:solidFill>
              </a:rPr>
              <a:t>ntegrity</a:t>
            </a:r>
          </a:p>
          <a:p>
            <a:endParaRPr lang="en-US" sz="2800" b="0" dirty="0" smtClean="0">
              <a:solidFill>
                <a:schemeClr val="bg1"/>
              </a:solidFill>
            </a:endParaRPr>
          </a:p>
          <a:p>
            <a:r>
              <a:rPr lang="en-US" sz="2800" dirty="0" smtClean="0">
                <a:solidFill>
                  <a:schemeClr val="bg1"/>
                </a:solidFill>
              </a:rPr>
              <a:t>R</a:t>
            </a:r>
            <a:r>
              <a:rPr lang="en-US" sz="2800" b="0" dirty="0" smtClean="0">
                <a:solidFill>
                  <a:schemeClr val="bg1"/>
                </a:solidFill>
              </a:rPr>
              <a:t>espect for Individuality</a:t>
            </a:r>
          </a:p>
          <a:p>
            <a:endParaRPr lang="en-US" sz="2800" b="0" dirty="0" smtClean="0">
              <a:solidFill>
                <a:schemeClr val="bg1"/>
              </a:solidFill>
            </a:endParaRPr>
          </a:p>
          <a:p>
            <a:r>
              <a:rPr lang="en-US" sz="2800" dirty="0" smtClean="0">
                <a:solidFill>
                  <a:schemeClr val="bg1"/>
                </a:solidFill>
              </a:rPr>
              <a:t>R</a:t>
            </a:r>
            <a:r>
              <a:rPr lang="en-US" sz="2800" b="0" dirty="0" smtClean="0">
                <a:solidFill>
                  <a:schemeClr val="bg1"/>
                </a:solidFill>
              </a:rPr>
              <a:t>esponsibility</a:t>
            </a:r>
          </a:p>
          <a:p>
            <a:endParaRPr lang="en-US" sz="2800" b="0" dirty="0" smtClean="0">
              <a:solidFill>
                <a:schemeClr val="bg1"/>
              </a:solidFill>
            </a:endParaRPr>
          </a:p>
          <a:p>
            <a:r>
              <a:rPr lang="en-US" sz="2800" dirty="0" smtClean="0">
                <a:solidFill>
                  <a:schemeClr val="bg1"/>
                </a:solidFill>
              </a:rPr>
              <a:t>A</a:t>
            </a:r>
            <a:r>
              <a:rPr lang="en-US" sz="2800" b="0" dirty="0" smtClean="0">
                <a:solidFill>
                  <a:schemeClr val="bg1"/>
                </a:solidFill>
              </a:rPr>
              <a:t>cademic Excellence</a:t>
            </a:r>
          </a:p>
          <a:p>
            <a:endParaRPr lang="en-US" sz="2800" b="0" dirty="0" smtClean="0">
              <a:solidFill>
                <a:schemeClr val="bg1"/>
              </a:solidFill>
            </a:endParaRPr>
          </a:p>
          <a:p>
            <a:r>
              <a:rPr lang="en-US" sz="2800" dirty="0" smtClean="0">
                <a:solidFill>
                  <a:schemeClr val="bg1"/>
                </a:solidFill>
              </a:rPr>
              <a:t>P</a:t>
            </a:r>
            <a:r>
              <a:rPr lang="en-US" sz="2800" b="0" dirty="0" smtClean="0">
                <a:solidFill>
                  <a:schemeClr val="bg1"/>
                </a:solidFill>
              </a:rPr>
              <a:t>roblem Solving</a:t>
            </a:r>
            <a:endParaRPr lang="en-US" sz="2800" b="0" dirty="0">
              <a:solidFill>
                <a:schemeClr val="bg1"/>
              </a:solidFill>
            </a:endParaRPr>
          </a:p>
        </p:txBody>
      </p:sp>
    </p:spTree>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685800" y="152400"/>
            <a:ext cx="7772400" cy="914400"/>
          </a:xfrm>
        </p:spPr>
        <p:txBody>
          <a:bodyPr/>
          <a:lstStyle/>
          <a:p>
            <a:r>
              <a:rPr lang="en-US" b="1" dirty="0" smtClean="0">
                <a:solidFill>
                  <a:srgbClr val="FF0000"/>
                </a:solidFill>
              </a:rPr>
              <a:t>Learner Expectations</a:t>
            </a:r>
          </a:p>
        </p:txBody>
      </p:sp>
      <p:sp>
        <p:nvSpPr>
          <p:cNvPr id="6147" name="Text Box 5"/>
          <p:cNvSpPr txBox="1">
            <a:spLocks noChangeArrowheads="1"/>
          </p:cNvSpPr>
          <p:nvPr/>
        </p:nvSpPr>
        <p:spPr bwMode="auto">
          <a:xfrm>
            <a:off x="228600" y="1066800"/>
            <a:ext cx="8686800" cy="5578450"/>
          </a:xfrm>
          <a:prstGeom prst="rect">
            <a:avLst/>
          </a:prstGeom>
          <a:noFill/>
          <a:ln w="9525">
            <a:noFill/>
            <a:miter lim="800000"/>
            <a:headEnd/>
            <a:tailEnd/>
          </a:ln>
        </p:spPr>
        <p:txBody>
          <a:bodyPr wrap="square">
            <a:spAutoFit/>
          </a:bodyPr>
          <a:lstStyle/>
          <a:p>
            <a:pPr marL="457200" indent="-457200">
              <a:spcBef>
                <a:spcPct val="50000"/>
              </a:spcBef>
            </a:pPr>
            <a:r>
              <a:rPr lang="en-US" sz="2300" dirty="0">
                <a:solidFill>
                  <a:schemeClr val="bg1"/>
                </a:solidFill>
              </a:rPr>
              <a:t>Students </a:t>
            </a:r>
            <a:r>
              <a:rPr lang="en-US" sz="2300" dirty="0" smtClean="0">
                <a:solidFill>
                  <a:schemeClr val="bg1"/>
                </a:solidFill>
              </a:rPr>
              <a:t>will:</a:t>
            </a:r>
          </a:p>
          <a:p>
            <a:pPr marL="457200" indent="-457200">
              <a:spcBef>
                <a:spcPct val="50000"/>
              </a:spcBef>
            </a:pPr>
            <a:r>
              <a:rPr lang="en-US" sz="2300" u="sng" dirty="0" smtClean="0">
                <a:solidFill>
                  <a:schemeClr val="bg1"/>
                </a:solidFill>
              </a:rPr>
              <a:t>Academic</a:t>
            </a:r>
            <a:endParaRPr lang="en-US" sz="2300" u="sng" dirty="0">
              <a:solidFill>
                <a:schemeClr val="bg1"/>
              </a:solidFill>
            </a:endParaRPr>
          </a:p>
          <a:p>
            <a:pPr marL="457200" indent="-457200">
              <a:spcBef>
                <a:spcPts val="0"/>
              </a:spcBef>
              <a:buFont typeface="Arial" pitchFamily="34" charset="0"/>
              <a:buChar char="•"/>
            </a:pPr>
            <a:r>
              <a:rPr lang="en-US" sz="2300" b="0" dirty="0" smtClean="0">
                <a:solidFill>
                  <a:schemeClr val="bg1"/>
                </a:solidFill>
              </a:rPr>
              <a:t>Problem Solve by interpreting, evaluating, and implementing solutions.</a:t>
            </a:r>
          </a:p>
          <a:p>
            <a:pPr marL="457200" indent="-457200">
              <a:spcBef>
                <a:spcPts val="0"/>
              </a:spcBef>
              <a:buFont typeface="Arial" pitchFamily="34" charset="0"/>
              <a:buChar char="•"/>
            </a:pPr>
            <a:r>
              <a:rPr lang="en-US" sz="2300" b="0" dirty="0" smtClean="0">
                <a:solidFill>
                  <a:schemeClr val="bg1"/>
                </a:solidFill>
              </a:rPr>
              <a:t>Communicate effectively in written, oral, and visual forms.</a:t>
            </a:r>
            <a:endParaRPr lang="en-US" sz="2300" b="0" dirty="0">
              <a:solidFill>
                <a:schemeClr val="bg1"/>
              </a:solidFill>
            </a:endParaRPr>
          </a:p>
          <a:p>
            <a:pPr marL="457200" indent="-457200">
              <a:spcBef>
                <a:spcPts val="0"/>
              </a:spcBef>
              <a:buFont typeface="Arial" pitchFamily="34" charset="0"/>
              <a:buChar char="•"/>
            </a:pPr>
            <a:r>
              <a:rPr lang="en-US" sz="2300" b="0" dirty="0" smtClean="0">
                <a:solidFill>
                  <a:schemeClr val="bg1"/>
                </a:solidFill>
              </a:rPr>
              <a:t>Demonstrate appropriate use and application of media/technology.</a:t>
            </a:r>
            <a:endParaRPr lang="en-US" sz="2300" b="0" dirty="0">
              <a:solidFill>
                <a:schemeClr val="bg1"/>
              </a:solidFill>
            </a:endParaRPr>
          </a:p>
          <a:p>
            <a:pPr marL="457200" indent="-457200">
              <a:spcBef>
                <a:spcPts val="0"/>
              </a:spcBef>
              <a:buFont typeface="Arial" pitchFamily="34" charset="0"/>
              <a:buChar char="•"/>
            </a:pPr>
            <a:r>
              <a:rPr lang="en-US" sz="2300" b="0" dirty="0" smtClean="0">
                <a:solidFill>
                  <a:schemeClr val="bg1"/>
                </a:solidFill>
              </a:rPr>
              <a:t>Access, comprehend, analyze, and interpret information.</a:t>
            </a:r>
          </a:p>
          <a:p>
            <a:pPr marL="457200" indent="-457200">
              <a:spcBef>
                <a:spcPts val="0"/>
              </a:spcBef>
            </a:pPr>
            <a:endParaRPr lang="en-US" sz="2300" dirty="0" smtClean="0">
              <a:solidFill>
                <a:schemeClr val="bg1"/>
              </a:solidFill>
            </a:endParaRPr>
          </a:p>
          <a:p>
            <a:pPr marL="457200" indent="-457200">
              <a:spcBef>
                <a:spcPts val="0"/>
              </a:spcBef>
            </a:pPr>
            <a:r>
              <a:rPr lang="en-US" sz="2300" u="sng" dirty="0" smtClean="0">
                <a:solidFill>
                  <a:schemeClr val="bg1"/>
                </a:solidFill>
              </a:rPr>
              <a:t>Social</a:t>
            </a:r>
          </a:p>
          <a:p>
            <a:pPr marL="457200" indent="-457200">
              <a:spcBef>
                <a:spcPts val="0"/>
              </a:spcBef>
              <a:buFont typeface="Arial" pitchFamily="34" charset="0"/>
              <a:buChar char="•"/>
            </a:pPr>
            <a:r>
              <a:rPr lang="en-US" sz="2300" b="0" dirty="0" smtClean="0">
                <a:solidFill>
                  <a:schemeClr val="bg1"/>
                </a:solidFill>
              </a:rPr>
              <a:t>Collaborate effectively in a variety of roles within the school community.</a:t>
            </a:r>
          </a:p>
          <a:p>
            <a:pPr marL="457200" indent="-457200">
              <a:spcBef>
                <a:spcPts val="0"/>
              </a:spcBef>
              <a:buFont typeface="Arial" pitchFamily="34" charset="0"/>
              <a:buChar char="•"/>
            </a:pPr>
            <a:r>
              <a:rPr lang="en-US" sz="2300" b="0" dirty="0" smtClean="0">
                <a:solidFill>
                  <a:schemeClr val="bg1"/>
                </a:solidFill>
              </a:rPr>
              <a:t>Make positive contributions in their community.</a:t>
            </a:r>
          </a:p>
          <a:p>
            <a:pPr marL="457200" indent="-457200">
              <a:spcBef>
                <a:spcPts val="0"/>
              </a:spcBef>
              <a:buAutoNum type="arabicPeriod" startAt="2"/>
            </a:pPr>
            <a:endParaRPr lang="en-US" sz="2300" dirty="0" smtClean="0">
              <a:solidFill>
                <a:schemeClr val="bg1"/>
              </a:solidFill>
            </a:endParaRPr>
          </a:p>
          <a:p>
            <a:pPr marL="457200" indent="-457200">
              <a:spcBef>
                <a:spcPts val="0"/>
              </a:spcBef>
            </a:pPr>
            <a:r>
              <a:rPr lang="en-US" sz="2300" u="sng" dirty="0" smtClean="0">
                <a:solidFill>
                  <a:schemeClr val="bg1"/>
                </a:solidFill>
              </a:rPr>
              <a:t>Civic</a:t>
            </a:r>
          </a:p>
          <a:p>
            <a:pPr marL="457200" indent="-457200">
              <a:spcBef>
                <a:spcPts val="0"/>
              </a:spcBef>
              <a:buFont typeface="Arial" pitchFamily="34" charset="0"/>
              <a:buChar char="•"/>
            </a:pPr>
            <a:r>
              <a:rPr lang="en-US" sz="2300" b="0" dirty="0" smtClean="0">
                <a:solidFill>
                  <a:schemeClr val="bg1"/>
                </a:solidFill>
              </a:rPr>
              <a:t>Demonstrate civic responsibility by advocating for positive change.</a:t>
            </a:r>
          </a:p>
        </p:txBody>
      </p:sp>
    </p:spTree>
  </p:cSld>
  <p:clrMapOvr>
    <a:masterClrMapping/>
  </p:clrMapOvr>
  <p:transition>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b="1" dirty="0" smtClean="0">
                <a:solidFill>
                  <a:srgbClr val="FF0000"/>
                </a:solidFill>
              </a:rPr>
              <a:t>Credit Requirements</a:t>
            </a:r>
          </a:p>
        </p:txBody>
      </p:sp>
      <p:sp>
        <p:nvSpPr>
          <p:cNvPr id="8195" name="Rectangle 3"/>
          <p:cNvSpPr>
            <a:spLocks noGrp="1" noChangeArrowheads="1"/>
          </p:cNvSpPr>
          <p:nvPr>
            <p:ph type="body" sz="half" idx="1"/>
          </p:nvPr>
        </p:nvSpPr>
        <p:spPr/>
        <p:txBody>
          <a:bodyPr/>
          <a:lstStyle/>
          <a:p>
            <a:pPr>
              <a:buFontTx/>
              <a:buNone/>
            </a:pPr>
            <a:r>
              <a:rPr lang="en-US" altLang="en-US" sz="2800" dirty="0" smtClean="0">
                <a:solidFill>
                  <a:schemeClr val="bg1"/>
                </a:solidFill>
              </a:rPr>
              <a:t>56 credits over 4 years are necessary to qualify for a diploma.</a:t>
            </a:r>
          </a:p>
          <a:p>
            <a:pPr>
              <a:buFontTx/>
              <a:buNone/>
            </a:pPr>
            <a:r>
              <a:rPr lang="en-US" altLang="en-US" sz="2800" dirty="0" smtClean="0">
                <a:solidFill>
                  <a:schemeClr val="bg1"/>
                </a:solidFill>
              </a:rPr>
              <a:t>Students must carry 16 credits per year  =</a:t>
            </a:r>
          </a:p>
          <a:p>
            <a:pPr>
              <a:buFontTx/>
              <a:buNone/>
            </a:pPr>
            <a:r>
              <a:rPr lang="en-US" altLang="en-US" sz="2800" dirty="0" smtClean="0">
                <a:solidFill>
                  <a:schemeClr val="bg1"/>
                </a:solidFill>
              </a:rPr>
              <a:t>    4 classes each quarter</a:t>
            </a:r>
          </a:p>
          <a:p>
            <a:pPr>
              <a:buFontTx/>
              <a:buNone/>
            </a:pPr>
            <a:endParaRPr lang="en-US" altLang="en-US" sz="2800" dirty="0" smtClean="0">
              <a:solidFill>
                <a:schemeClr val="bg1"/>
              </a:solidFill>
            </a:endParaRPr>
          </a:p>
        </p:txBody>
      </p:sp>
      <p:pic>
        <p:nvPicPr>
          <p:cNvPr id="8196" name="Picture 5" descr="bs00554_"/>
          <p:cNvPicPr>
            <a:picLocks noGrp="1" noChangeAspect="1" noChangeArrowheads="1"/>
          </p:cNvPicPr>
          <p:nvPr>
            <p:ph type="clipArt" sz="half" idx="2"/>
          </p:nvPr>
        </p:nvPicPr>
        <p:blipFill>
          <a:blip r:embed="rId2" cstate="print"/>
          <a:srcRect/>
          <a:stretch>
            <a:fillRect/>
          </a:stretch>
        </p:blipFill>
        <p:spPr>
          <a:xfrm>
            <a:off x="4648200" y="2376488"/>
            <a:ext cx="3810000" cy="3324225"/>
          </a:xfrm>
        </p:spPr>
      </p:pic>
    </p:spTree>
  </p:cSld>
  <p:clrMapOvr>
    <a:masterClrMapping/>
  </p:clrMapOvr>
  <p:transition>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381000" y="152400"/>
            <a:ext cx="8382000" cy="707886"/>
          </a:xfrm>
          <a:prstGeom prst="rect">
            <a:avLst/>
          </a:prstGeom>
          <a:noFill/>
          <a:ln w="9525">
            <a:noFill/>
            <a:miter lim="800000"/>
            <a:headEnd/>
            <a:tailEnd/>
          </a:ln>
        </p:spPr>
        <p:txBody>
          <a:bodyPr wrap="square">
            <a:spAutoFit/>
          </a:bodyPr>
          <a:lstStyle/>
          <a:p>
            <a:pPr>
              <a:spcBef>
                <a:spcPct val="50000"/>
              </a:spcBef>
            </a:pPr>
            <a:r>
              <a:rPr lang="en-US" altLang="en-US" sz="4000" dirty="0"/>
              <a:t>Earning Credits Toward Graduation</a:t>
            </a:r>
          </a:p>
        </p:txBody>
      </p:sp>
      <p:sp>
        <p:nvSpPr>
          <p:cNvPr id="7171" name="Text Box 4"/>
          <p:cNvSpPr txBox="1">
            <a:spLocks noChangeArrowheads="1"/>
          </p:cNvSpPr>
          <p:nvPr/>
        </p:nvSpPr>
        <p:spPr bwMode="auto">
          <a:xfrm>
            <a:off x="1524000" y="838200"/>
            <a:ext cx="5410200" cy="1570038"/>
          </a:xfrm>
          <a:prstGeom prst="rect">
            <a:avLst/>
          </a:prstGeom>
          <a:noFill/>
          <a:ln w="9525">
            <a:noFill/>
            <a:miter lim="800000"/>
            <a:headEnd/>
            <a:tailEnd/>
          </a:ln>
        </p:spPr>
        <p:txBody>
          <a:bodyPr>
            <a:spAutoFit/>
          </a:bodyPr>
          <a:lstStyle/>
          <a:p>
            <a:pPr>
              <a:spcBef>
                <a:spcPct val="50000"/>
              </a:spcBef>
            </a:pPr>
            <a:r>
              <a:rPr lang="en-US" altLang="en-US" b="0" dirty="0">
                <a:solidFill>
                  <a:schemeClr val="bg1"/>
                </a:solidFill>
              </a:rPr>
              <a:t>Credits can be earned as: 1 credit </a:t>
            </a:r>
          </a:p>
          <a:p>
            <a:pPr>
              <a:spcBef>
                <a:spcPct val="50000"/>
              </a:spcBef>
            </a:pPr>
            <a:r>
              <a:rPr lang="en-US" altLang="en-US" b="0" dirty="0">
                <a:solidFill>
                  <a:schemeClr val="bg1"/>
                </a:solidFill>
              </a:rPr>
              <a:t>		  	     2 </a:t>
            </a:r>
            <a:r>
              <a:rPr lang="en-US" altLang="en-US" b="0" dirty="0" smtClean="0">
                <a:solidFill>
                  <a:schemeClr val="bg1"/>
                </a:solidFill>
              </a:rPr>
              <a:t>credits</a:t>
            </a:r>
            <a:endParaRPr lang="en-US" altLang="en-US" b="0" dirty="0">
              <a:solidFill>
                <a:schemeClr val="bg1"/>
              </a:solidFill>
            </a:endParaRPr>
          </a:p>
          <a:p>
            <a:pPr>
              <a:spcBef>
                <a:spcPct val="50000"/>
              </a:spcBef>
            </a:pPr>
            <a:r>
              <a:rPr lang="en-US" altLang="en-US" b="0" dirty="0">
                <a:solidFill>
                  <a:schemeClr val="bg1"/>
                </a:solidFill>
              </a:rPr>
              <a:t>		                 or 4 </a:t>
            </a:r>
            <a:r>
              <a:rPr lang="en-US" altLang="en-US" b="0" dirty="0" smtClean="0">
                <a:solidFill>
                  <a:schemeClr val="bg1"/>
                </a:solidFill>
              </a:rPr>
              <a:t>credits</a:t>
            </a:r>
            <a:endParaRPr lang="en-US" altLang="en-US" b="0" dirty="0">
              <a:solidFill>
                <a:schemeClr val="bg1"/>
              </a:solidFill>
            </a:endParaRPr>
          </a:p>
        </p:txBody>
      </p:sp>
      <p:sp>
        <p:nvSpPr>
          <p:cNvPr id="7172" name="Text Box 5"/>
          <p:cNvSpPr txBox="1">
            <a:spLocks noChangeArrowheads="1"/>
          </p:cNvSpPr>
          <p:nvPr/>
        </p:nvSpPr>
        <p:spPr bwMode="auto">
          <a:xfrm>
            <a:off x="914400" y="2819400"/>
            <a:ext cx="7696200" cy="1570038"/>
          </a:xfrm>
          <a:prstGeom prst="rect">
            <a:avLst/>
          </a:prstGeom>
          <a:noFill/>
          <a:ln w="9525">
            <a:noFill/>
            <a:miter lim="800000"/>
            <a:headEnd/>
            <a:tailEnd/>
          </a:ln>
        </p:spPr>
        <p:txBody>
          <a:bodyPr wrap="square">
            <a:spAutoFit/>
          </a:bodyPr>
          <a:lstStyle/>
          <a:p>
            <a:pPr>
              <a:spcBef>
                <a:spcPct val="50000"/>
              </a:spcBef>
            </a:pPr>
            <a:r>
              <a:rPr lang="en-US" altLang="en-US" b="0" dirty="0">
                <a:solidFill>
                  <a:schemeClr val="bg1"/>
                </a:solidFill>
              </a:rPr>
              <a:t>Examples: 1) Biology A,  1 Quarter = 1 Credit</a:t>
            </a:r>
          </a:p>
          <a:p>
            <a:pPr>
              <a:spcBef>
                <a:spcPct val="50000"/>
              </a:spcBef>
            </a:pPr>
            <a:r>
              <a:rPr lang="en-US" altLang="en-US" b="0" dirty="0">
                <a:solidFill>
                  <a:schemeClr val="bg1"/>
                </a:solidFill>
              </a:rPr>
              <a:t>	      2) Spanish,  2 Quarters = 2 Credits</a:t>
            </a:r>
          </a:p>
          <a:p>
            <a:pPr>
              <a:spcBef>
                <a:spcPct val="50000"/>
              </a:spcBef>
            </a:pPr>
            <a:r>
              <a:rPr lang="en-US" altLang="en-US" b="0" dirty="0">
                <a:solidFill>
                  <a:schemeClr val="bg1"/>
                </a:solidFill>
              </a:rPr>
              <a:t>	      3) AP U.S. History,  4 Quarters = 4 Credits</a:t>
            </a:r>
          </a:p>
        </p:txBody>
      </p:sp>
      <p:sp>
        <p:nvSpPr>
          <p:cNvPr id="7173" name="Text Box 7"/>
          <p:cNvSpPr txBox="1">
            <a:spLocks noChangeArrowheads="1"/>
          </p:cNvSpPr>
          <p:nvPr/>
        </p:nvSpPr>
        <p:spPr bwMode="auto">
          <a:xfrm>
            <a:off x="304800" y="4953000"/>
            <a:ext cx="8305800" cy="830263"/>
          </a:xfrm>
          <a:prstGeom prst="rect">
            <a:avLst/>
          </a:prstGeom>
          <a:noFill/>
          <a:ln w="9525">
            <a:noFill/>
            <a:miter lim="800000"/>
            <a:headEnd/>
            <a:tailEnd/>
          </a:ln>
        </p:spPr>
        <p:txBody>
          <a:bodyPr>
            <a:spAutoFit/>
          </a:bodyPr>
          <a:lstStyle/>
          <a:p>
            <a:pPr>
              <a:spcBef>
                <a:spcPct val="50000"/>
              </a:spcBef>
            </a:pPr>
            <a:r>
              <a:rPr lang="en-US" altLang="en-US" b="0" dirty="0">
                <a:solidFill>
                  <a:schemeClr val="bg1"/>
                </a:solidFill>
              </a:rPr>
              <a:t>Students taking </a:t>
            </a:r>
            <a:r>
              <a:rPr lang="en-US" altLang="en-US" b="0" dirty="0" smtClean="0">
                <a:solidFill>
                  <a:schemeClr val="bg1"/>
                </a:solidFill>
              </a:rPr>
              <a:t>Band/Chorus </a:t>
            </a:r>
            <a:r>
              <a:rPr lang="en-US" altLang="en-US" b="0" dirty="0">
                <a:solidFill>
                  <a:schemeClr val="bg1"/>
                </a:solidFill>
              </a:rPr>
              <a:t>can earn up to 18 credits, all other students have the potential to earn 16 credits per year</a:t>
            </a:r>
          </a:p>
        </p:txBody>
      </p:sp>
      <p:sp>
        <p:nvSpPr>
          <p:cNvPr id="7174" name="Text Box 8"/>
          <p:cNvSpPr txBox="1">
            <a:spLocks noChangeArrowheads="1"/>
          </p:cNvSpPr>
          <p:nvPr/>
        </p:nvSpPr>
        <p:spPr bwMode="auto">
          <a:xfrm>
            <a:off x="1447800" y="6096000"/>
            <a:ext cx="6477000" cy="523220"/>
          </a:xfrm>
          <a:prstGeom prst="rect">
            <a:avLst/>
          </a:prstGeom>
          <a:noFill/>
          <a:ln w="9525">
            <a:noFill/>
            <a:miter lim="800000"/>
            <a:headEnd/>
            <a:tailEnd/>
          </a:ln>
        </p:spPr>
        <p:txBody>
          <a:bodyPr wrap="square">
            <a:spAutoFit/>
          </a:bodyPr>
          <a:lstStyle/>
          <a:p>
            <a:pPr>
              <a:spcBef>
                <a:spcPct val="50000"/>
              </a:spcBef>
            </a:pPr>
            <a:r>
              <a:rPr lang="en-US" altLang="en-US" sz="2800" dirty="0">
                <a:solidFill>
                  <a:schemeClr val="bg1"/>
                </a:solidFill>
              </a:rPr>
              <a:t>56 Credits are required for graduation </a:t>
            </a:r>
          </a:p>
        </p:txBody>
      </p:sp>
    </p:spTree>
  </p:cSld>
  <p:clrMapOvr>
    <a:masterClrMapping/>
  </p:clrMapOvr>
  <p:transition>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09800" y="0"/>
            <a:ext cx="5791200" cy="707886"/>
          </a:xfrm>
          <a:prstGeom prst="rect">
            <a:avLst/>
          </a:prstGeom>
          <a:noFill/>
          <a:ln w="9525">
            <a:noFill/>
            <a:miter lim="800000"/>
            <a:headEnd/>
            <a:tailEnd/>
          </a:ln>
        </p:spPr>
        <p:txBody>
          <a:bodyPr wrap="square">
            <a:spAutoFit/>
          </a:bodyPr>
          <a:lstStyle/>
          <a:p>
            <a:pPr>
              <a:spcBef>
                <a:spcPct val="50000"/>
              </a:spcBef>
            </a:pPr>
            <a:r>
              <a:rPr lang="en-US" altLang="en-US" sz="4000" dirty="0"/>
              <a:t>Course Requirements</a:t>
            </a:r>
          </a:p>
        </p:txBody>
      </p:sp>
      <p:sp>
        <p:nvSpPr>
          <p:cNvPr id="5124" name="Text Box 4"/>
          <p:cNvSpPr txBox="1">
            <a:spLocks noChangeArrowheads="1"/>
          </p:cNvSpPr>
          <p:nvPr/>
        </p:nvSpPr>
        <p:spPr bwMode="auto">
          <a:xfrm>
            <a:off x="2514600" y="609600"/>
            <a:ext cx="5638800" cy="6002338"/>
          </a:xfrm>
          <a:prstGeom prst="rect">
            <a:avLst/>
          </a:prstGeom>
          <a:noFill/>
          <a:ln w="9525">
            <a:noFill/>
            <a:miter lim="800000"/>
            <a:headEnd/>
            <a:tailEnd/>
          </a:ln>
        </p:spPr>
        <p:txBody>
          <a:bodyPr>
            <a:spAutoFit/>
          </a:bodyPr>
          <a:lstStyle/>
          <a:p>
            <a:pPr>
              <a:spcBef>
                <a:spcPct val="50000"/>
              </a:spcBef>
            </a:pPr>
            <a:r>
              <a:rPr lang="en-US" altLang="en-US" b="0" dirty="0">
                <a:solidFill>
                  <a:schemeClr val="bg1"/>
                </a:solidFill>
              </a:rPr>
              <a:t>1)  10 Quarters of English</a:t>
            </a:r>
          </a:p>
          <a:p>
            <a:pPr>
              <a:spcBef>
                <a:spcPct val="50000"/>
              </a:spcBef>
            </a:pPr>
            <a:r>
              <a:rPr lang="en-US" altLang="en-US" b="0" dirty="0">
                <a:solidFill>
                  <a:schemeClr val="bg1"/>
                </a:solidFill>
              </a:rPr>
              <a:t>2)  </a:t>
            </a:r>
            <a:r>
              <a:rPr lang="en-US" altLang="en-US" b="0" dirty="0" smtClean="0">
                <a:solidFill>
                  <a:schemeClr val="bg1"/>
                </a:solidFill>
              </a:rPr>
              <a:t>10 Quarters </a:t>
            </a:r>
            <a:r>
              <a:rPr lang="en-US" altLang="en-US" b="0" dirty="0">
                <a:solidFill>
                  <a:schemeClr val="bg1"/>
                </a:solidFill>
              </a:rPr>
              <a:t>of </a:t>
            </a:r>
            <a:r>
              <a:rPr lang="en-US" altLang="en-US" b="0" dirty="0" smtClean="0">
                <a:solidFill>
                  <a:schemeClr val="bg1"/>
                </a:solidFill>
              </a:rPr>
              <a:t>Math (pending)</a:t>
            </a:r>
            <a:endParaRPr lang="en-US" altLang="en-US" b="0" dirty="0">
              <a:solidFill>
                <a:schemeClr val="bg1"/>
              </a:solidFill>
            </a:endParaRPr>
          </a:p>
          <a:p>
            <a:pPr>
              <a:spcBef>
                <a:spcPct val="50000"/>
              </a:spcBef>
            </a:pPr>
            <a:r>
              <a:rPr lang="en-US" altLang="en-US" b="0" dirty="0">
                <a:solidFill>
                  <a:schemeClr val="bg1"/>
                </a:solidFill>
              </a:rPr>
              <a:t>3)  7  Quarters of Science</a:t>
            </a:r>
          </a:p>
          <a:p>
            <a:pPr>
              <a:spcBef>
                <a:spcPct val="50000"/>
              </a:spcBef>
            </a:pPr>
            <a:r>
              <a:rPr lang="en-US" altLang="en-US" b="0" dirty="0">
                <a:solidFill>
                  <a:schemeClr val="bg1"/>
                </a:solidFill>
              </a:rPr>
              <a:t>4)  7  Quarters of Social Studies</a:t>
            </a:r>
          </a:p>
          <a:p>
            <a:pPr>
              <a:spcBef>
                <a:spcPct val="50000"/>
              </a:spcBef>
            </a:pPr>
            <a:r>
              <a:rPr lang="en-US" altLang="en-US" b="0" dirty="0">
                <a:solidFill>
                  <a:schemeClr val="bg1"/>
                </a:solidFill>
              </a:rPr>
              <a:t>5)  2  Quarters of Foreign Language</a:t>
            </a:r>
          </a:p>
          <a:p>
            <a:pPr>
              <a:spcBef>
                <a:spcPct val="50000"/>
              </a:spcBef>
            </a:pPr>
            <a:r>
              <a:rPr lang="en-US" altLang="en-US" b="0" dirty="0">
                <a:solidFill>
                  <a:schemeClr val="bg1"/>
                </a:solidFill>
              </a:rPr>
              <a:t>6)  1  Quarter of Child Development</a:t>
            </a:r>
          </a:p>
          <a:p>
            <a:pPr>
              <a:spcBef>
                <a:spcPct val="50000"/>
              </a:spcBef>
            </a:pPr>
            <a:r>
              <a:rPr lang="en-US" altLang="en-US" b="0" dirty="0">
                <a:solidFill>
                  <a:schemeClr val="bg1"/>
                </a:solidFill>
              </a:rPr>
              <a:t>7)  2  Quarters of  Technology</a:t>
            </a:r>
          </a:p>
          <a:p>
            <a:pPr>
              <a:spcBef>
                <a:spcPct val="50000"/>
              </a:spcBef>
            </a:pPr>
            <a:r>
              <a:rPr lang="en-US" altLang="en-US" b="0" dirty="0">
                <a:solidFill>
                  <a:schemeClr val="bg1"/>
                </a:solidFill>
              </a:rPr>
              <a:t>8)  1  Quarter of Fine </a:t>
            </a:r>
            <a:r>
              <a:rPr lang="en-US" altLang="en-US" b="0" dirty="0" smtClean="0">
                <a:solidFill>
                  <a:schemeClr val="bg1"/>
                </a:solidFill>
              </a:rPr>
              <a:t>Arts or Hands On</a:t>
            </a:r>
            <a:endParaRPr lang="en-US" altLang="en-US" b="0" dirty="0">
              <a:solidFill>
                <a:schemeClr val="bg1"/>
              </a:solidFill>
            </a:endParaRPr>
          </a:p>
          <a:p>
            <a:pPr>
              <a:spcBef>
                <a:spcPct val="50000"/>
              </a:spcBef>
            </a:pPr>
            <a:r>
              <a:rPr lang="en-US" altLang="en-US" b="0" dirty="0">
                <a:solidFill>
                  <a:schemeClr val="bg1"/>
                </a:solidFill>
              </a:rPr>
              <a:t>9)  1 </a:t>
            </a:r>
            <a:r>
              <a:rPr lang="en-US" altLang="en-US" b="0" dirty="0" smtClean="0">
                <a:solidFill>
                  <a:schemeClr val="bg1"/>
                </a:solidFill>
              </a:rPr>
              <a:t> Quarter </a:t>
            </a:r>
            <a:r>
              <a:rPr lang="en-US" altLang="en-US" b="0" dirty="0">
                <a:solidFill>
                  <a:schemeClr val="bg1"/>
                </a:solidFill>
              </a:rPr>
              <a:t>of Health Education</a:t>
            </a:r>
          </a:p>
          <a:p>
            <a:pPr>
              <a:spcBef>
                <a:spcPct val="50000"/>
              </a:spcBef>
            </a:pPr>
            <a:r>
              <a:rPr lang="en-US" altLang="en-US" b="0" dirty="0">
                <a:solidFill>
                  <a:schemeClr val="bg1"/>
                </a:solidFill>
              </a:rPr>
              <a:t>10) 3 Quarters of Physical Education</a:t>
            </a:r>
          </a:p>
          <a:p>
            <a:pPr>
              <a:spcBef>
                <a:spcPct val="50000"/>
              </a:spcBef>
            </a:pPr>
            <a:r>
              <a:rPr lang="en-US" altLang="en-US" b="0" dirty="0">
                <a:solidFill>
                  <a:schemeClr val="bg1"/>
                </a:solidFill>
              </a:rPr>
              <a:t>11) 75 hours of Community Service</a:t>
            </a:r>
          </a:p>
        </p:txBody>
      </p:sp>
    </p:spTree>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667000" y="152400"/>
            <a:ext cx="4648200" cy="769441"/>
          </a:xfrm>
          <a:prstGeom prst="rect">
            <a:avLst/>
          </a:prstGeom>
          <a:noFill/>
          <a:ln w="9525">
            <a:noFill/>
            <a:miter lim="800000"/>
            <a:headEnd/>
            <a:tailEnd/>
          </a:ln>
        </p:spPr>
        <p:txBody>
          <a:bodyPr wrap="square">
            <a:spAutoFit/>
          </a:bodyPr>
          <a:lstStyle/>
          <a:p>
            <a:pPr>
              <a:spcBef>
                <a:spcPct val="50000"/>
              </a:spcBef>
            </a:pPr>
            <a:r>
              <a:rPr lang="en-US" altLang="en-US" sz="4400" dirty="0"/>
              <a:t>Course Levels</a:t>
            </a:r>
          </a:p>
        </p:txBody>
      </p:sp>
      <p:sp>
        <p:nvSpPr>
          <p:cNvPr id="10243" name="Text Box 3"/>
          <p:cNvSpPr txBox="1">
            <a:spLocks noChangeArrowheads="1"/>
          </p:cNvSpPr>
          <p:nvPr/>
        </p:nvSpPr>
        <p:spPr bwMode="auto">
          <a:xfrm>
            <a:off x="685800" y="914400"/>
            <a:ext cx="7696200" cy="830997"/>
          </a:xfrm>
          <a:prstGeom prst="rect">
            <a:avLst/>
          </a:prstGeom>
          <a:noFill/>
          <a:ln w="9525">
            <a:noFill/>
            <a:miter lim="800000"/>
            <a:headEnd/>
            <a:tailEnd/>
          </a:ln>
        </p:spPr>
        <p:txBody>
          <a:bodyPr wrap="square">
            <a:spAutoFit/>
          </a:bodyPr>
          <a:lstStyle/>
          <a:p>
            <a:pPr>
              <a:spcBef>
                <a:spcPct val="50000"/>
              </a:spcBef>
            </a:pPr>
            <a:r>
              <a:rPr lang="en-US" altLang="en-US" b="0" dirty="0">
                <a:solidFill>
                  <a:schemeClr val="bg1"/>
                </a:solidFill>
              </a:rPr>
              <a:t>Amesbury High School offers courses at various levels for students with different abilities and motivations.</a:t>
            </a:r>
          </a:p>
        </p:txBody>
      </p:sp>
      <p:sp>
        <p:nvSpPr>
          <p:cNvPr id="6148" name="Text Box 4"/>
          <p:cNvSpPr txBox="1">
            <a:spLocks noChangeArrowheads="1"/>
          </p:cNvSpPr>
          <p:nvPr/>
        </p:nvSpPr>
        <p:spPr bwMode="auto">
          <a:xfrm>
            <a:off x="762000" y="4267200"/>
            <a:ext cx="7467600" cy="830997"/>
          </a:xfrm>
          <a:prstGeom prst="rect">
            <a:avLst/>
          </a:prstGeom>
          <a:noFill/>
          <a:ln w="9525">
            <a:noFill/>
            <a:miter lim="800000"/>
            <a:headEnd/>
            <a:tailEnd/>
          </a:ln>
        </p:spPr>
        <p:txBody>
          <a:bodyPr wrap="square">
            <a:spAutoFit/>
          </a:bodyPr>
          <a:lstStyle/>
          <a:p>
            <a:pPr>
              <a:spcBef>
                <a:spcPct val="50000"/>
              </a:spcBef>
            </a:pPr>
            <a:r>
              <a:rPr lang="en-US" altLang="en-US" b="0" dirty="0">
                <a:solidFill>
                  <a:schemeClr val="bg1"/>
                </a:solidFill>
              </a:rPr>
              <a:t>Honors and AP classes have certain requirements which are listed in the Program of Studies</a:t>
            </a:r>
            <a:r>
              <a:rPr lang="en-US" altLang="en-US" b="0" dirty="0" smtClean="0">
                <a:solidFill>
                  <a:schemeClr val="bg1"/>
                </a:solidFill>
              </a:rPr>
              <a:t>.</a:t>
            </a:r>
            <a:endParaRPr lang="en-US" altLang="en-US" b="0" dirty="0">
              <a:solidFill>
                <a:schemeClr val="bg1"/>
              </a:solidFill>
            </a:endParaRPr>
          </a:p>
        </p:txBody>
      </p:sp>
      <p:sp>
        <p:nvSpPr>
          <p:cNvPr id="6149" name="Text Box 5"/>
          <p:cNvSpPr txBox="1">
            <a:spLocks noChangeArrowheads="1"/>
          </p:cNvSpPr>
          <p:nvPr/>
        </p:nvSpPr>
        <p:spPr bwMode="auto">
          <a:xfrm>
            <a:off x="762000" y="5502275"/>
            <a:ext cx="7086600" cy="830263"/>
          </a:xfrm>
          <a:prstGeom prst="rect">
            <a:avLst/>
          </a:prstGeom>
          <a:noFill/>
          <a:ln w="9525">
            <a:noFill/>
            <a:miter lim="800000"/>
            <a:headEnd/>
            <a:tailEnd/>
          </a:ln>
        </p:spPr>
        <p:txBody>
          <a:bodyPr>
            <a:spAutoFit/>
          </a:bodyPr>
          <a:lstStyle/>
          <a:p>
            <a:pPr>
              <a:spcBef>
                <a:spcPct val="50000"/>
              </a:spcBef>
            </a:pPr>
            <a:r>
              <a:rPr lang="en-US" altLang="en-US" b="0" dirty="0">
                <a:solidFill>
                  <a:schemeClr val="bg1"/>
                </a:solidFill>
              </a:rPr>
              <a:t>Course selection will be based on achievement, ability, teacher recommendation and personal preference.</a:t>
            </a:r>
          </a:p>
        </p:txBody>
      </p:sp>
      <p:sp>
        <p:nvSpPr>
          <p:cNvPr id="6150" name="Text Box 6"/>
          <p:cNvSpPr txBox="1">
            <a:spLocks noChangeArrowheads="1"/>
          </p:cNvSpPr>
          <p:nvPr/>
        </p:nvSpPr>
        <p:spPr bwMode="auto">
          <a:xfrm>
            <a:off x="2514600" y="1905000"/>
            <a:ext cx="3810000" cy="2123658"/>
          </a:xfrm>
          <a:prstGeom prst="rect">
            <a:avLst/>
          </a:prstGeom>
          <a:noFill/>
          <a:ln w="9525">
            <a:noFill/>
            <a:miter lim="800000"/>
            <a:headEnd/>
            <a:tailEnd/>
          </a:ln>
        </p:spPr>
        <p:txBody>
          <a:bodyPr wrap="square">
            <a:spAutoFit/>
          </a:bodyPr>
          <a:lstStyle/>
          <a:p>
            <a:pPr>
              <a:spcBef>
                <a:spcPct val="50000"/>
              </a:spcBef>
              <a:buFontTx/>
              <a:buChar char="•"/>
            </a:pPr>
            <a:r>
              <a:rPr lang="en-US" altLang="en-US" b="0" dirty="0" smtClean="0">
                <a:solidFill>
                  <a:schemeClr val="bg1"/>
                </a:solidFill>
              </a:rPr>
              <a:t> College </a:t>
            </a:r>
            <a:r>
              <a:rPr lang="en-US" altLang="en-US" b="0" dirty="0">
                <a:solidFill>
                  <a:schemeClr val="bg1"/>
                </a:solidFill>
              </a:rPr>
              <a:t>Preparatory </a:t>
            </a:r>
            <a:endParaRPr lang="en-US" altLang="en-US" b="0" dirty="0" smtClean="0">
              <a:solidFill>
                <a:schemeClr val="bg1"/>
              </a:solidFill>
            </a:endParaRPr>
          </a:p>
          <a:p>
            <a:pPr>
              <a:spcBef>
                <a:spcPct val="50000"/>
              </a:spcBef>
              <a:buFontTx/>
              <a:buChar char="•"/>
            </a:pPr>
            <a:r>
              <a:rPr lang="en-US" altLang="en-US" b="0" dirty="0" smtClean="0">
                <a:solidFill>
                  <a:schemeClr val="bg1"/>
                </a:solidFill>
              </a:rPr>
              <a:t> Early College</a:t>
            </a:r>
            <a:endParaRPr lang="en-US" altLang="en-US" b="0" dirty="0">
              <a:solidFill>
                <a:schemeClr val="bg1"/>
              </a:solidFill>
            </a:endParaRPr>
          </a:p>
          <a:p>
            <a:pPr>
              <a:spcBef>
                <a:spcPct val="50000"/>
              </a:spcBef>
              <a:buFontTx/>
              <a:buChar char="•"/>
            </a:pPr>
            <a:r>
              <a:rPr lang="en-US" altLang="en-US" b="0" dirty="0" smtClean="0">
                <a:solidFill>
                  <a:schemeClr val="bg1"/>
                </a:solidFill>
              </a:rPr>
              <a:t> Honors</a:t>
            </a:r>
            <a:endParaRPr lang="en-US" altLang="en-US" b="0" dirty="0">
              <a:solidFill>
                <a:schemeClr val="bg1"/>
              </a:solidFill>
            </a:endParaRPr>
          </a:p>
          <a:p>
            <a:pPr>
              <a:spcBef>
                <a:spcPct val="50000"/>
              </a:spcBef>
              <a:buFontTx/>
              <a:buChar char="•"/>
            </a:pPr>
            <a:r>
              <a:rPr lang="en-US" altLang="en-US" b="0" dirty="0" smtClean="0">
                <a:solidFill>
                  <a:schemeClr val="bg1"/>
                </a:solidFill>
              </a:rPr>
              <a:t> Advanced </a:t>
            </a:r>
            <a:r>
              <a:rPr lang="en-US" altLang="en-US" b="0" dirty="0">
                <a:solidFill>
                  <a:schemeClr val="bg1"/>
                </a:solidFill>
              </a:rPr>
              <a:t>Placement (AP</a:t>
            </a:r>
            <a:r>
              <a:rPr lang="en-US" altLang="en-US" b="0" dirty="0" smtClean="0">
                <a:solidFill>
                  <a:schemeClr val="bg1"/>
                </a:solidFill>
              </a:rPr>
              <a:t>)</a:t>
            </a:r>
            <a:endParaRPr lang="en-US" altLang="en-US" b="0" dirty="0">
              <a:solidFill>
                <a:schemeClr val="bg1"/>
              </a:solidFill>
              <a:latin typeface="Times" pitchFamily="18" charset="0"/>
            </a:endParaRPr>
          </a:p>
        </p:txBody>
      </p:sp>
    </p:spTree>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914400" y="533400"/>
            <a:ext cx="7315200" cy="1200329"/>
          </a:xfrm>
          <a:prstGeom prst="rect">
            <a:avLst/>
          </a:prstGeom>
          <a:noFill/>
          <a:ln w="9525">
            <a:noFill/>
            <a:miter lim="800000"/>
            <a:headEnd/>
            <a:tailEnd/>
          </a:ln>
        </p:spPr>
        <p:txBody>
          <a:bodyPr wrap="square">
            <a:spAutoFit/>
          </a:bodyPr>
          <a:lstStyle/>
          <a:p>
            <a:pPr algn="ctr">
              <a:spcBef>
                <a:spcPct val="50000"/>
              </a:spcBef>
            </a:pPr>
            <a:r>
              <a:rPr lang="en-US" altLang="en-US" sz="3600" dirty="0"/>
              <a:t>Amesbury High School classes are taken in a block schedule </a:t>
            </a:r>
            <a:r>
              <a:rPr lang="en-US" altLang="en-US" sz="3600" dirty="0" smtClean="0"/>
              <a:t>format</a:t>
            </a:r>
            <a:endParaRPr lang="en-US" altLang="en-US" sz="3600" dirty="0"/>
          </a:p>
        </p:txBody>
      </p:sp>
      <p:sp>
        <p:nvSpPr>
          <p:cNvPr id="11267" name="Text Box 6"/>
          <p:cNvSpPr txBox="1">
            <a:spLocks noChangeArrowheads="1"/>
          </p:cNvSpPr>
          <p:nvPr/>
        </p:nvSpPr>
        <p:spPr bwMode="auto">
          <a:xfrm>
            <a:off x="1828800" y="2286000"/>
            <a:ext cx="6019800" cy="3785652"/>
          </a:xfrm>
          <a:prstGeom prst="rect">
            <a:avLst/>
          </a:prstGeom>
          <a:noFill/>
          <a:ln w="9525">
            <a:noFill/>
            <a:miter lim="800000"/>
            <a:headEnd/>
            <a:tailEnd/>
          </a:ln>
        </p:spPr>
        <p:txBody>
          <a:bodyPr>
            <a:spAutoFit/>
          </a:bodyPr>
          <a:lstStyle/>
          <a:p>
            <a:pPr>
              <a:spcBef>
                <a:spcPct val="50000"/>
              </a:spcBef>
              <a:buFontTx/>
              <a:buChar char="•"/>
            </a:pPr>
            <a:r>
              <a:rPr lang="en-US" altLang="en-US" dirty="0" smtClean="0">
                <a:solidFill>
                  <a:schemeClr val="bg1"/>
                </a:solidFill>
              </a:rPr>
              <a:t> Period </a:t>
            </a:r>
            <a:r>
              <a:rPr lang="en-US" altLang="en-US" dirty="0">
                <a:solidFill>
                  <a:schemeClr val="bg1"/>
                </a:solidFill>
              </a:rPr>
              <a:t>A                    </a:t>
            </a:r>
            <a:r>
              <a:rPr lang="en-US" altLang="en-US" dirty="0" smtClean="0">
                <a:solidFill>
                  <a:schemeClr val="bg1"/>
                </a:solidFill>
              </a:rPr>
              <a:t>7:22-7:57</a:t>
            </a:r>
            <a:endParaRPr lang="en-US" altLang="en-US" dirty="0">
              <a:solidFill>
                <a:schemeClr val="bg1"/>
              </a:solidFill>
            </a:endParaRPr>
          </a:p>
          <a:p>
            <a:pPr>
              <a:spcBef>
                <a:spcPct val="50000"/>
              </a:spcBef>
              <a:buFontTx/>
              <a:buChar char="•"/>
            </a:pPr>
            <a:r>
              <a:rPr lang="en-US" altLang="en-US" dirty="0" smtClean="0">
                <a:solidFill>
                  <a:schemeClr val="bg1"/>
                </a:solidFill>
              </a:rPr>
              <a:t> Period </a:t>
            </a:r>
            <a:r>
              <a:rPr lang="en-US" altLang="en-US" dirty="0">
                <a:solidFill>
                  <a:schemeClr val="bg1"/>
                </a:solidFill>
              </a:rPr>
              <a:t>1 (Block 1)    8:00- 9:27</a:t>
            </a:r>
          </a:p>
          <a:p>
            <a:pPr>
              <a:spcBef>
                <a:spcPct val="50000"/>
              </a:spcBef>
              <a:buFontTx/>
              <a:buChar char="•"/>
            </a:pPr>
            <a:r>
              <a:rPr lang="en-US" altLang="en-US" dirty="0" smtClean="0">
                <a:solidFill>
                  <a:schemeClr val="bg1"/>
                </a:solidFill>
              </a:rPr>
              <a:t> Period </a:t>
            </a:r>
            <a:r>
              <a:rPr lang="en-US" altLang="en-US" dirty="0">
                <a:solidFill>
                  <a:schemeClr val="bg1"/>
                </a:solidFill>
              </a:rPr>
              <a:t>2 (Block 2)    9:30-10:57</a:t>
            </a:r>
          </a:p>
          <a:p>
            <a:pPr>
              <a:spcBef>
                <a:spcPct val="50000"/>
              </a:spcBef>
              <a:buFontTx/>
              <a:buChar char="•"/>
            </a:pPr>
            <a:r>
              <a:rPr lang="en-US" altLang="en-US" dirty="0" smtClean="0">
                <a:solidFill>
                  <a:schemeClr val="bg1"/>
                </a:solidFill>
              </a:rPr>
              <a:t> Period </a:t>
            </a:r>
            <a:r>
              <a:rPr lang="en-US" altLang="en-US" dirty="0">
                <a:solidFill>
                  <a:schemeClr val="bg1"/>
                </a:solidFill>
              </a:rPr>
              <a:t>3 (Block 3)   </a:t>
            </a:r>
            <a:r>
              <a:rPr lang="en-US" altLang="en-US" dirty="0" smtClean="0">
                <a:solidFill>
                  <a:schemeClr val="bg1"/>
                </a:solidFill>
              </a:rPr>
              <a:t> 11:00-1:00 </a:t>
            </a:r>
          </a:p>
          <a:p>
            <a:pPr lvl="4">
              <a:spcBef>
                <a:spcPct val="50000"/>
              </a:spcBef>
            </a:pPr>
            <a:r>
              <a:rPr lang="en-US" altLang="en-US" dirty="0" smtClean="0">
                <a:solidFill>
                  <a:schemeClr val="bg1"/>
                </a:solidFill>
              </a:rPr>
              <a:t>	 Lunch </a:t>
            </a:r>
            <a:r>
              <a:rPr lang="en-US" altLang="en-US" dirty="0">
                <a:solidFill>
                  <a:schemeClr val="bg1"/>
                </a:solidFill>
              </a:rPr>
              <a:t>A  11:00-11:30</a:t>
            </a:r>
          </a:p>
          <a:p>
            <a:pPr>
              <a:spcBef>
                <a:spcPct val="50000"/>
              </a:spcBef>
            </a:pPr>
            <a:r>
              <a:rPr lang="en-US" altLang="en-US" dirty="0">
                <a:solidFill>
                  <a:schemeClr val="bg1"/>
                </a:solidFill>
              </a:rPr>
              <a:t>		           </a:t>
            </a:r>
            <a:r>
              <a:rPr lang="en-US" altLang="en-US" dirty="0" smtClean="0">
                <a:solidFill>
                  <a:schemeClr val="bg1"/>
                </a:solidFill>
              </a:rPr>
              <a:t>  Lunch </a:t>
            </a:r>
            <a:r>
              <a:rPr lang="en-US" altLang="en-US" dirty="0">
                <a:solidFill>
                  <a:schemeClr val="bg1"/>
                </a:solidFill>
              </a:rPr>
              <a:t>C  12:30- 1:00</a:t>
            </a:r>
          </a:p>
          <a:p>
            <a:pPr>
              <a:spcBef>
                <a:spcPct val="50000"/>
              </a:spcBef>
              <a:buFontTx/>
              <a:buChar char="•"/>
            </a:pPr>
            <a:r>
              <a:rPr lang="en-US" altLang="en-US" dirty="0" smtClean="0">
                <a:solidFill>
                  <a:schemeClr val="bg1"/>
                </a:solidFill>
              </a:rPr>
              <a:t> Period </a:t>
            </a:r>
            <a:r>
              <a:rPr lang="en-US" altLang="en-US" dirty="0">
                <a:solidFill>
                  <a:schemeClr val="bg1"/>
                </a:solidFill>
              </a:rPr>
              <a:t>4 (Block 4)    1:03-2:30</a:t>
            </a:r>
          </a:p>
        </p:txBody>
      </p:sp>
    </p:spTree>
  </p:cSld>
  <p:clrMapOvr>
    <a:masterClrMapping/>
  </p:clrMapOvr>
  <p:transition>
    <p:cover dir="d"/>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2795</TotalTime>
  <Words>1131</Words>
  <Application>Microsoft Office PowerPoint</Application>
  <PresentationFormat>On-screen Show (4:3)</PresentationFormat>
  <Paragraphs>201</Paragraphs>
  <Slides>25</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Default Design</vt:lpstr>
      <vt:lpstr>Clip</vt:lpstr>
      <vt:lpstr>Worksheet</vt:lpstr>
      <vt:lpstr>Slide 1</vt:lpstr>
      <vt:lpstr>Slide 2</vt:lpstr>
      <vt:lpstr>Beliefs on Learning</vt:lpstr>
      <vt:lpstr>Learner Expectations</vt:lpstr>
      <vt:lpstr>Credit Requirements</vt:lpstr>
      <vt:lpstr>Slide 6</vt:lpstr>
      <vt:lpstr>Slide 7</vt:lpstr>
      <vt:lpstr>Slide 8</vt:lpstr>
      <vt:lpstr>Slide 9</vt:lpstr>
      <vt:lpstr>Slide 10</vt:lpstr>
      <vt:lpstr>Slide 11</vt:lpstr>
      <vt:lpstr>Slide 12</vt:lpstr>
      <vt:lpstr>Slide 13</vt:lpstr>
      <vt:lpstr>Academic Honor Societies</vt:lpstr>
      <vt:lpstr>Dual Enrollment Opportunities Partnership with Northern Essex Community College  &amp; Salem State College</vt:lpstr>
      <vt:lpstr>Early College Opportunities  Partnership with Northern Essex Community College</vt:lpstr>
      <vt:lpstr>On–Line Courses</vt:lpstr>
      <vt:lpstr>Slide 18</vt:lpstr>
      <vt:lpstr>Slide 19</vt:lpstr>
      <vt:lpstr>Slide 20</vt:lpstr>
      <vt:lpstr>Slide 21</vt:lpstr>
      <vt:lpstr>Slide 22</vt:lpstr>
      <vt:lpstr>A Look into the Future</vt:lpstr>
      <vt:lpstr>Slide 24</vt:lpstr>
      <vt:lpstr>Why Amesbury?</vt:lpstr>
    </vt:vector>
  </TitlesOfParts>
  <Company>Amesbury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Mary Beth Exner</dc:creator>
  <cp:lastModifiedBy>AHS</cp:lastModifiedBy>
  <cp:revision>246</cp:revision>
  <dcterms:created xsi:type="dcterms:W3CDTF">2002-01-23T16:56:14Z</dcterms:created>
  <dcterms:modified xsi:type="dcterms:W3CDTF">2013-01-30T15:47:57Z</dcterms:modified>
</cp:coreProperties>
</file>